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3"/>
  </p:notesMasterIdLst>
  <p:handoutMasterIdLst>
    <p:handoutMasterId r:id="rId34"/>
  </p:handoutMasterIdLst>
  <p:sldIdLst>
    <p:sldId id="441" r:id="rId2"/>
    <p:sldId id="440" r:id="rId3"/>
    <p:sldId id="497" r:id="rId4"/>
    <p:sldId id="528" r:id="rId5"/>
    <p:sldId id="529" r:id="rId6"/>
    <p:sldId id="500" r:id="rId7"/>
    <p:sldId id="531" r:id="rId8"/>
    <p:sldId id="532" r:id="rId9"/>
    <p:sldId id="508" r:id="rId10"/>
    <p:sldId id="554" r:id="rId11"/>
    <p:sldId id="538" r:id="rId12"/>
    <p:sldId id="535" r:id="rId13"/>
    <p:sldId id="533" r:id="rId14"/>
    <p:sldId id="537" r:id="rId15"/>
    <p:sldId id="534" r:id="rId16"/>
    <p:sldId id="557" r:id="rId17"/>
    <p:sldId id="501" r:id="rId18"/>
    <p:sldId id="543" r:id="rId19"/>
    <p:sldId id="544" r:id="rId20"/>
    <p:sldId id="555" r:id="rId21"/>
    <p:sldId id="547" r:id="rId22"/>
    <p:sldId id="558" r:id="rId23"/>
    <p:sldId id="560" r:id="rId24"/>
    <p:sldId id="559" r:id="rId25"/>
    <p:sldId id="548" r:id="rId26"/>
    <p:sldId id="556" r:id="rId27"/>
    <p:sldId id="550" r:id="rId28"/>
    <p:sldId id="551" r:id="rId29"/>
    <p:sldId id="552" r:id="rId30"/>
    <p:sldId id="553" r:id="rId31"/>
    <p:sldId id="496" r:id="rId32"/>
  </p:sldIdLst>
  <p:sldSz cx="9144000" cy="5143500" type="screen16x9"/>
  <p:notesSz cx="6858000" cy="9144000"/>
  <p:custDataLst>
    <p:tags r:id="rId3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anh Hai Nguyen" initials="THN" lastIdx="2" clrIdx="0">
    <p:extLst>
      <p:ext uri="{19B8F6BF-5375-455C-9EA6-DF929625EA0E}">
        <p15:presenceInfo xmlns:p15="http://schemas.microsoft.com/office/powerpoint/2012/main" userId="bb74077261ba7bb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FF"/>
    <a:srgbClr val="CCECFF"/>
    <a:srgbClr val="0000FF"/>
    <a:srgbClr val="FF9900"/>
    <a:srgbClr val="008000"/>
    <a:srgbClr val="FFCC00"/>
    <a:srgbClr val="969696"/>
    <a:srgbClr val="FF3300"/>
    <a:srgbClr val="FFFFCC"/>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275" autoAdjust="0"/>
    <p:restoredTop sz="84146" autoAdjust="0"/>
  </p:normalViewPr>
  <p:slideViewPr>
    <p:cSldViewPr>
      <p:cViewPr>
        <p:scale>
          <a:sx n="99" d="100"/>
          <a:sy n="99" d="100"/>
        </p:scale>
        <p:origin x="1464" y="79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558A64-1253-0D47-B142-F021C489E8C3}" type="doc">
      <dgm:prSet loTypeId="urn:microsoft.com/office/officeart/2005/8/layout/process1" loCatId="" qsTypeId="urn:microsoft.com/office/officeart/2005/8/quickstyle/simple1" qsCatId="simple" csTypeId="urn:microsoft.com/office/officeart/2005/8/colors/accent1_2" csCatId="accent1" phldr="1"/>
      <dgm:spPr/>
    </dgm:pt>
    <dgm:pt modelId="{92C32EE8-1E41-8545-95F9-86A5C6223FBA}">
      <dgm:prSet phldrT="[Text]" custT="1">
        <dgm:style>
          <a:lnRef idx="2">
            <a:schemeClr val="accent6"/>
          </a:lnRef>
          <a:fillRef idx="1">
            <a:schemeClr val="lt1"/>
          </a:fillRef>
          <a:effectRef idx="0">
            <a:schemeClr val="accent6"/>
          </a:effectRef>
          <a:fontRef idx="minor">
            <a:schemeClr val="dk1"/>
          </a:fontRef>
        </dgm:style>
      </dgm:prSet>
      <dgm:spPr>
        <a:ln>
          <a:solidFill>
            <a:schemeClr val="accent6">
              <a:lumMod val="75000"/>
            </a:schemeClr>
          </a:solidFill>
        </a:ln>
      </dgm:spPr>
      <dgm:t>
        <a:bodyPr/>
        <a:lstStyle/>
        <a:p>
          <a:r>
            <a:rPr lang="en-US" sz="2200" dirty="0" err="1">
              <a:solidFill>
                <a:srgbClr val="002060"/>
              </a:solidFill>
              <a:latin typeface="Arial" panose="020B0604020202020204" pitchFamily="34" charset="0"/>
              <a:cs typeface="Arial" panose="020B0604020202020204" pitchFamily="34" charset="0"/>
            </a:rPr>
            <a:t>Rút</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trích</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đặc</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trưng</a:t>
          </a:r>
          <a:endParaRPr lang="en-US" sz="2200" dirty="0">
            <a:solidFill>
              <a:srgbClr val="002060"/>
            </a:solidFill>
            <a:latin typeface="Arial" panose="020B0604020202020204" pitchFamily="34" charset="0"/>
            <a:cs typeface="Arial" panose="020B0604020202020204" pitchFamily="34" charset="0"/>
          </a:endParaRPr>
        </a:p>
      </dgm:t>
    </dgm:pt>
    <dgm:pt modelId="{1FA57CF8-0508-EB45-92A7-4D5051E9E31A}" type="parTrans" cxnId="{B2D02CA8-D56E-A74C-B43B-6E14E28DBBBF}">
      <dgm:prSet/>
      <dgm:spPr/>
      <dgm:t>
        <a:bodyPr/>
        <a:lstStyle/>
        <a:p>
          <a:endParaRPr lang="en-US" sz="2200">
            <a:latin typeface="Arial" panose="020B0604020202020204" pitchFamily="34" charset="0"/>
            <a:cs typeface="Arial" panose="020B0604020202020204" pitchFamily="34" charset="0"/>
          </a:endParaRPr>
        </a:p>
      </dgm:t>
    </dgm:pt>
    <dgm:pt modelId="{9391A39E-1C15-1A47-ACEB-235E01B56FE7}" type="sibTrans" cxnId="{B2D02CA8-D56E-A74C-B43B-6E14E28DBBBF}">
      <dgm:prSet custT="1"/>
      <dgm:spPr>
        <a:solidFill>
          <a:schemeClr val="accent6">
            <a:lumMod val="75000"/>
          </a:schemeClr>
        </a:solidFill>
      </dgm:spPr>
      <dgm:t>
        <a:bodyPr/>
        <a:lstStyle/>
        <a:p>
          <a:endParaRPr lang="en-US" sz="2200">
            <a:latin typeface="Arial" panose="020B0604020202020204" pitchFamily="34" charset="0"/>
            <a:cs typeface="Arial" panose="020B0604020202020204" pitchFamily="34" charset="0"/>
          </a:endParaRPr>
        </a:p>
      </dgm:t>
    </dgm:pt>
    <dgm:pt modelId="{EC9E5035-259B-E246-8740-34539366AABD}">
      <dgm:prSet phldrT="[Text]" custT="1">
        <dgm:style>
          <a:lnRef idx="2">
            <a:schemeClr val="accent6"/>
          </a:lnRef>
          <a:fillRef idx="1">
            <a:schemeClr val="lt1"/>
          </a:fillRef>
          <a:effectRef idx="0">
            <a:schemeClr val="accent6"/>
          </a:effectRef>
          <a:fontRef idx="minor">
            <a:schemeClr val="dk1"/>
          </a:fontRef>
        </dgm:style>
      </dgm:prSet>
      <dgm:spPr>
        <a:ln>
          <a:solidFill>
            <a:schemeClr val="accent6">
              <a:lumMod val="75000"/>
            </a:schemeClr>
          </a:solidFill>
        </a:ln>
      </dgm:spPr>
      <dgm:t>
        <a:bodyPr/>
        <a:lstStyle/>
        <a:p>
          <a:r>
            <a:rPr lang="en-US" sz="2200" dirty="0" err="1">
              <a:solidFill>
                <a:srgbClr val="002060"/>
              </a:solidFill>
              <a:latin typeface="Arial" panose="020B0604020202020204" pitchFamily="34" charset="0"/>
              <a:cs typeface="Arial" panose="020B0604020202020204" pitchFamily="34" charset="0"/>
            </a:rPr>
            <a:t>Huấn</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luyện</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mô</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hình</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trên</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tập</a:t>
          </a:r>
          <a:r>
            <a:rPr lang="en-US" sz="2200" dirty="0">
              <a:solidFill>
                <a:srgbClr val="002060"/>
              </a:solidFill>
              <a:latin typeface="Arial" panose="020B0604020202020204" pitchFamily="34" charset="0"/>
              <a:cs typeface="Arial" panose="020B0604020202020204" pitchFamily="34" charset="0"/>
            </a:rPr>
            <a:t> train</a:t>
          </a:r>
        </a:p>
      </dgm:t>
    </dgm:pt>
    <dgm:pt modelId="{7342DACA-567E-284D-8157-1634BCDA2B62}" type="parTrans" cxnId="{D77B7441-0DBA-DD4D-9C1B-ED71EC08C4DC}">
      <dgm:prSet/>
      <dgm:spPr/>
      <dgm:t>
        <a:bodyPr/>
        <a:lstStyle/>
        <a:p>
          <a:endParaRPr lang="en-US" sz="2200">
            <a:latin typeface="Arial" panose="020B0604020202020204" pitchFamily="34" charset="0"/>
            <a:cs typeface="Arial" panose="020B0604020202020204" pitchFamily="34" charset="0"/>
          </a:endParaRPr>
        </a:p>
      </dgm:t>
    </dgm:pt>
    <dgm:pt modelId="{08FF5534-E895-FE47-92CF-2AAC7DD193E4}" type="sibTrans" cxnId="{D77B7441-0DBA-DD4D-9C1B-ED71EC08C4DC}">
      <dgm:prSet custT="1"/>
      <dgm:spPr>
        <a:solidFill>
          <a:schemeClr val="accent6">
            <a:lumMod val="75000"/>
          </a:schemeClr>
        </a:solidFill>
      </dgm:spPr>
      <dgm:t>
        <a:bodyPr/>
        <a:lstStyle/>
        <a:p>
          <a:endParaRPr lang="en-US" sz="2200">
            <a:latin typeface="Arial" panose="020B0604020202020204" pitchFamily="34" charset="0"/>
            <a:cs typeface="Arial" panose="020B0604020202020204" pitchFamily="34" charset="0"/>
          </a:endParaRPr>
        </a:p>
      </dgm:t>
    </dgm:pt>
    <dgm:pt modelId="{21C19B31-D96B-644A-9DFC-7CB1BE88FA57}">
      <dgm:prSet phldrT="[Text]" custT="1">
        <dgm:style>
          <a:lnRef idx="2">
            <a:schemeClr val="accent6"/>
          </a:lnRef>
          <a:fillRef idx="1">
            <a:schemeClr val="lt1"/>
          </a:fillRef>
          <a:effectRef idx="0">
            <a:schemeClr val="accent6"/>
          </a:effectRef>
          <a:fontRef idx="minor">
            <a:schemeClr val="dk1"/>
          </a:fontRef>
        </dgm:style>
      </dgm:prSet>
      <dgm:spPr>
        <a:ln>
          <a:solidFill>
            <a:schemeClr val="accent6">
              <a:lumMod val="75000"/>
            </a:schemeClr>
          </a:solidFill>
        </a:ln>
      </dgm:spPr>
      <dgm:t>
        <a:bodyPr/>
        <a:lstStyle/>
        <a:p>
          <a:pPr>
            <a:lnSpc>
              <a:spcPct val="100000"/>
            </a:lnSpc>
            <a:spcAft>
              <a:spcPts val="0"/>
            </a:spcAft>
          </a:pPr>
          <a:r>
            <a:rPr lang="en-US" sz="2200" dirty="0" err="1">
              <a:solidFill>
                <a:srgbClr val="002060"/>
              </a:solidFill>
              <a:latin typeface="Arial" panose="020B0604020202020204" pitchFamily="34" charset="0"/>
              <a:cs typeface="Arial" panose="020B0604020202020204" pitchFamily="34" charset="0"/>
            </a:rPr>
            <a:t>Đánh</a:t>
          </a:r>
          <a:r>
            <a:rPr lang="en-US" sz="2200" dirty="0">
              <a:solidFill>
                <a:srgbClr val="002060"/>
              </a:solidFill>
              <a:latin typeface="Arial" panose="020B0604020202020204" pitchFamily="34" charset="0"/>
              <a:cs typeface="Arial" panose="020B0604020202020204" pitchFamily="34" charset="0"/>
            </a:rPr>
            <a:t> </a:t>
          </a:r>
          <a:r>
            <a:rPr lang="en-US" sz="2200" err="1">
              <a:solidFill>
                <a:srgbClr val="002060"/>
              </a:solidFill>
              <a:latin typeface="Arial" panose="020B0604020202020204" pitchFamily="34" charset="0"/>
              <a:cs typeface="Arial" panose="020B0604020202020204" pitchFamily="34" charset="0"/>
            </a:rPr>
            <a:t>giá</a:t>
          </a:r>
          <a:r>
            <a:rPr lang="en-US" sz="2200">
              <a:solidFill>
                <a:srgbClr val="002060"/>
              </a:solidFill>
              <a:latin typeface="Arial" panose="020B0604020202020204" pitchFamily="34" charset="0"/>
              <a:cs typeface="Arial" panose="020B0604020202020204" pitchFamily="34" charset="0"/>
            </a:rPr>
            <a:t> </a:t>
          </a:r>
        </a:p>
        <a:p>
          <a:pPr>
            <a:lnSpc>
              <a:spcPct val="100000"/>
            </a:lnSpc>
            <a:spcAft>
              <a:spcPts val="0"/>
            </a:spcAft>
          </a:pPr>
          <a:r>
            <a:rPr lang="en-US" sz="2200">
              <a:solidFill>
                <a:srgbClr val="002060"/>
              </a:solidFill>
              <a:latin typeface="Arial" panose="020B0604020202020204" pitchFamily="34" charset="0"/>
              <a:cs typeface="Arial" panose="020B0604020202020204" pitchFamily="34" charset="0"/>
            </a:rPr>
            <a:t>mô </a:t>
          </a:r>
          <a:r>
            <a:rPr lang="en-US" sz="2200" dirty="0" err="1">
              <a:solidFill>
                <a:srgbClr val="002060"/>
              </a:solidFill>
              <a:latin typeface="Arial" panose="020B0604020202020204" pitchFamily="34" charset="0"/>
              <a:cs typeface="Arial" panose="020B0604020202020204" pitchFamily="34" charset="0"/>
            </a:rPr>
            <a:t>hình</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trên</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tập</a:t>
          </a:r>
          <a:r>
            <a:rPr lang="en-US" sz="2200" dirty="0">
              <a:solidFill>
                <a:srgbClr val="002060"/>
              </a:solidFill>
              <a:latin typeface="Arial" panose="020B0604020202020204" pitchFamily="34" charset="0"/>
              <a:cs typeface="Arial" panose="020B0604020202020204" pitchFamily="34" charset="0"/>
            </a:rPr>
            <a:t> test</a:t>
          </a:r>
        </a:p>
      </dgm:t>
    </dgm:pt>
    <dgm:pt modelId="{CC798148-2E1B-3345-9875-F887EAD32152}" type="parTrans" cxnId="{8D74A317-C53A-044D-9E95-860550744131}">
      <dgm:prSet/>
      <dgm:spPr/>
      <dgm:t>
        <a:bodyPr/>
        <a:lstStyle/>
        <a:p>
          <a:endParaRPr lang="en-US" sz="2200">
            <a:latin typeface="Arial" panose="020B0604020202020204" pitchFamily="34" charset="0"/>
            <a:cs typeface="Arial" panose="020B0604020202020204" pitchFamily="34" charset="0"/>
          </a:endParaRPr>
        </a:p>
      </dgm:t>
    </dgm:pt>
    <dgm:pt modelId="{AE9D0814-974B-F546-921A-37D010FE4A6E}" type="sibTrans" cxnId="{8D74A317-C53A-044D-9E95-860550744131}">
      <dgm:prSet/>
      <dgm:spPr/>
      <dgm:t>
        <a:bodyPr/>
        <a:lstStyle/>
        <a:p>
          <a:endParaRPr lang="en-US" sz="2200">
            <a:latin typeface="Arial" panose="020B0604020202020204" pitchFamily="34" charset="0"/>
            <a:cs typeface="Arial" panose="020B0604020202020204" pitchFamily="34" charset="0"/>
          </a:endParaRPr>
        </a:p>
      </dgm:t>
    </dgm:pt>
    <dgm:pt modelId="{2F7FBAC9-C53C-304F-9EE9-C2EEC3E0A42E}">
      <dgm:prSet phldrT="[Text]" custT="1">
        <dgm:style>
          <a:lnRef idx="2">
            <a:schemeClr val="accent6"/>
          </a:lnRef>
          <a:fillRef idx="1">
            <a:schemeClr val="lt1"/>
          </a:fillRef>
          <a:effectRef idx="0">
            <a:schemeClr val="accent6"/>
          </a:effectRef>
          <a:fontRef idx="minor">
            <a:schemeClr val="dk1"/>
          </a:fontRef>
        </dgm:style>
      </dgm:prSet>
      <dgm:spPr>
        <a:ln>
          <a:solidFill>
            <a:schemeClr val="accent6">
              <a:lumMod val="75000"/>
            </a:schemeClr>
          </a:solidFill>
        </a:ln>
      </dgm:spPr>
      <dgm:t>
        <a:bodyPr/>
        <a:lstStyle/>
        <a:p>
          <a:r>
            <a:rPr lang="en-US" sz="2200" dirty="0" err="1">
              <a:solidFill>
                <a:srgbClr val="002060"/>
              </a:solidFill>
              <a:latin typeface="Arial" panose="020B0604020202020204" pitchFamily="34" charset="0"/>
              <a:cs typeface="Arial" panose="020B0604020202020204" pitchFamily="34" charset="0"/>
            </a:rPr>
            <a:t>Phân</a:t>
          </a:r>
          <a:r>
            <a:rPr lang="en-US" sz="2200" dirty="0">
              <a:solidFill>
                <a:srgbClr val="002060"/>
              </a:solidFill>
              <a:latin typeface="Arial" panose="020B0604020202020204" pitchFamily="34" charset="0"/>
              <a:cs typeface="Arial" panose="020B0604020202020204" pitchFamily="34" charset="0"/>
            </a:rPr>
            <a:t> chia               </a:t>
          </a:r>
          <a:r>
            <a:rPr lang="en-US" sz="2200" dirty="0" err="1">
              <a:solidFill>
                <a:srgbClr val="002060"/>
              </a:solidFill>
              <a:latin typeface="Arial" panose="020B0604020202020204" pitchFamily="34" charset="0"/>
              <a:cs typeface="Arial" panose="020B0604020202020204" pitchFamily="34" charset="0"/>
            </a:rPr>
            <a:t>tập</a:t>
          </a:r>
          <a:r>
            <a:rPr lang="en-US" sz="2200" dirty="0">
              <a:solidFill>
                <a:srgbClr val="002060"/>
              </a:solidFill>
              <a:latin typeface="Arial" panose="020B0604020202020204" pitchFamily="34" charset="0"/>
              <a:cs typeface="Arial" panose="020B0604020202020204" pitchFamily="34" charset="0"/>
            </a:rPr>
            <a:t> train </a:t>
          </a:r>
          <a:r>
            <a:rPr lang="en-US" sz="2200" dirty="0" err="1">
              <a:solidFill>
                <a:srgbClr val="002060"/>
              </a:solidFill>
              <a:latin typeface="Arial" panose="020B0604020202020204" pitchFamily="34" charset="0"/>
              <a:cs typeface="Arial" panose="020B0604020202020204" pitchFamily="34" charset="0"/>
            </a:rPr>
            <a:t>và</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tập</a:t>
          </a:r>
          <a:r>
            <a:rPr lang="en-US" sz="2200" dirty="0">
              <a:solidFill>
                <a:srgbClr val="002060"/>
              </a:solidFill>
              <a:latin typeface="Arial" panose="020B0604020202020204" pitchFamily="34" charset="0"/>
              <a:cs typeface="Arial" panose="020B0604020202020204" pitchFamily="34" charset="0"/>
            </a:rPr>
            <a:t> test</a:t>
          </a:r>
        </a:p>
      </dgm:t>
    </dgm:pt>
    <dgm:pt modelId="{E14A864E-56E3-714C-9B43-3D89B9F86F19}" type="parTrans" cxnId="{A4CD5F6A-5614-E145-9788-8A234FB7FBDE}">
      <dgm:prSet/>
      <dgm:spPr/>
      <dgm:t>
        <a:bodyPr/>
        <a:lstStyle/>
        <a:p>
          <a:endParaRPr lang="en-US" sz="2200">
            <a:latin typeface="Arial" panose="020B0604020202020204" pitchFamily="34" charset="0"/>
            <a:cs typeface="Arial" panose="020B0604020202020204" pitchFamily="34" charset="0"/>
          </a:endParaRPr>
        </a:p>
      </dgm:t>
    </dgm:pt>
    <dgm:pt modelId="{D908894D-9844-9A42-992E-DEFFD957255C}" type="sibTrans" cxnId="{A4CD5F6A-5614-E145-9788-8A234FB7FBDE}">
      <dgm:prSet custT="1"/>
      <dgm:spPr>
        <a:solidFill>
          <a:schemeClr val="accent6">
            <a:lumMod val="75000"/>
          </a:schemeClr>
        </a:solidFill>
      </dgm:spPr>
      <dgm:t>
        <a:bodyPr/>
        <a:lstStyle/>
        <a:p>
          <a:endParaRPr lang="en-US" sz="2200">
            <a:latin typeface="Arial" panose="020B0604020202020204" pitchFamily="34" charset="0"/>
            <a:cs typeface="Arial" panose="020B0604020202020204" pitchFamily="34" charset="0"/>
          </a:endParaRPr>
        </a:p>
      </dgm:t>
    </dgm:pt>
    <dgm:pt modelId="{2665391A-EFF1-D14C-85B9-ED1BF2E39DC0}" type="pres">
      <dgm:prSet presAssocID="{C4558A64-1253-0D47-B142-F021C489E8C3}" presName="Name0" presStyleCnt="0">
        <dgm:presLayoutVars>
          <dgm:dir/>
          <dgm:resizeHandles val="exact"/>
        </dgm:presLayoutVars>
      </dgm:prSet>
      <dgm:spPr/>
    </dgm:pt>
    <dgm:pt modelId="{E13C48E6-B308-1F47-B30A-4AE2EFFEBFC1}" type="pres">
      <dgm:prSet presAssocID="{92C32EE8-1E41-8545-95F9-86A5C6223FBA}" presName="node" presStyleLbl="node1" presStyleIdx="0" presStyleCnt="4" custScaleX="118334">
        <dgm:presLayoutVars>
          <dgm:bulletEnabled val="1"/>
        </dgm:presLayoutVars>
      </dgm:prSet>
      <dgm:spPr/>
    </dgm:pt>
    <dgm:pt modelId="{A37FA225-2D0D-2143-833C-A633B6EDA0B0}" type="pres">
      <dgm:prSet presAssocID="{9391A39E-1C15-1A47-ACEB-235E01B56FE7}" presName="sibTrans" presStyleLbl="sibTrans2D1" presStyleIdx="0" presStyleCnt="3"/>
      <dgm:spPr/>
    </dgm:pt>
    <dgm:pt modelId="{5D418BD0-E647-4A4A-98E0-26031A8CA265}" type="pres">
      <dgm:prSet presAssocID="{9391A39E-1C15-1A47-ACEB-235E01B56FE7}" presName="connectorText" presStyleLbl="sibTrans2D1" presStyleIdx="0" presStyleCnt="3"/>
      <dgm:spPr/>
    </dgm:pt>
    <dgm:pt modelId="{0DE1F9AF-F237-674D-9079-F519EAFCC224}" type="pres">
      <dgm:prSet presAssocID="{2F7FBAC9-C53C-304F-9EE9-C2EEC3E0A42E}" presName="node" presStyleLbl="node1" presStyleIdx="1" presStyleCnt="4" custScaleX="118334">
        <dgm:presLayoutVars>
          <dgm:bulletEnabled val="1"/>
        </dgm:presLayoutVars>
      </dgm:prSet>
      <dgm:spPr/>
    </dgm:pt>
    <dgm:pt modelId="{B1116712-8516-CD4C-BEC5-53A9DF167ADB}" type="pres">
      <dgm:prSet presAssocID="{D908894D-9844-9A42-992E-DEFFD957255C}" presName="sibTrans" presStyleLbl="sibTrans2D1" presStyleIdx="1" presStyleCnt="3"/>
      <dgm:spPr/>
    </dgm:pt>
    <dgm:pt modelId="{144B2CB6-5032-E04E-A757-C9CAFC7A76B3}" type="pres">
      <dgm:prSet presAssocID="{D908894D-9844-9A42-992E-DEFFD957255C}" presName="connectorText" presStyleLbl="sibTrans2D1" presStyleIdx="1" presStyleCnt="3"/>
      <dgm:spPr/>
    </dgm:pt>
    <dgm:pt modelId="{146D2BF5-D398-1B4C-9489-83FB3AE7D3A2}" type="pres">
      <dgm:prSet presAssocID="{EC9E5035-259B-E246-8740-34539366AABD}" presName="node" presStyleLbl="node1" presStyleIdx="2" presStyleCnt="4" custScaleX="133905" custScaleY="95549">
        <dgm:presLayoutVars>
          <dgm:bulletEnabled val="1"/>
        </dgm:presLayoutVars>
      </dgm:prSet>
      <dgm:spPr/>
    </dgm:pt>
    <dgm:pt modelId="{4FBB09A8-96A0-7F43-918F-DA6F37BC68EE}" type="pres">
      <dgm:prSet presAssocID="{08FF5534-E895-FE47-92CF-2AAC7DD193E4}" presName="sibTrans" presStyleLbl="sibTrans2D1" presStyleIdx="2" presStyleCnt="3"/>
      <dgm:spPr/>
    </dgm:pt>
    <dgm:pt modelId="{370464B1-3959-5C45-A86E-5BB16E1ED1CE}" type="pres">
      <dgm:prSet presAssocID="{08FF5534-E895-FE47-92CF-2AAC7DD193E4}" presName="connectorText" presStyleLbl="sibTrans2D1" presStyleIdx="2" presStyleCnt="3"/>
      <dgm:spPr/>
    </dgm:pt>
    <dgm:pt modelId="{2DEC8B14-560B-654B-9BA0-264E303D4230}" type="pres">
      <dgm:prSet presAssocID="{21C19B31-D96B-644A-9DFC-7CB1BE88FA57}" presName="node" presStyleLbl="node1" presStyleIdx="3" presStyleCnt="4" custScaleX="118589" custScaleY="98050">
        <dgm:presLayoutVars>
          <dgm:bulletEnabled val="1"/>
        </dgm:presLayoutVars>
      </dgm:prSet>
      <dgm:spPr/>
    </dgm:pt>
  </dgm:ptLst>
  <dgm:cxnLst>
    <dgm:cxn modelId="{7223E80A-294E-7C4A-A511-B4E411B89FB9}" type="presOf" srcId="{08FF5534-E895-FE47-92CF-2AAC7DD193E4}" destId="{4FBB09A8-96A0-7F43-918F-DA6F37BC68EE}" srcOrd="0" destOrd="0" presId="urn:microsoft.com/office/officeart/2005/8/layout/process1"/>
    <dgm:cxn modelId="{3F04520B-3E24-C144-8B69-41A551BCD058}" type="presOf" srcId="{21C19B31-D96B-644A-9DFC-7CB1BE88FA57}" destId="{2DEC8B14-560B-654B-9BA0-264E303D4230}" srcOrd="0" destOrd="0" presId="urn:microsoft.com/office/officeart/2005/8/layout/process1"/>
    <dgm:cxn modelId="{308A620C-7F36-3247-A97C-0ACCA80FDB98}" type="presOf" srcId="{2F7FBAC9-C53C-304F-9EE9-C2EEC3E0A42E}" destId="{0DE1F9AF-F237-674D-9079-F519EAFCC224}" srcOrd="0" destOrd="0" presId="urn:microsoft.com/office/officeart/2005/8/layout/process1"/>
    <dgm:cxn modelId="{17A4D216-C807-3143-AC06-784AD3EFB64C}" type="presOf" srcId="{9391A39E-1C15-1A47-ACEB-235E01B56FE7}" destId="{A37FA225-2D0D-2143-833C-A633B6EDA0B0}" srcOrd="0" destOrd="0" presId="urn:microsoft.com/office/officeart/2005/8/layout/process1"/>
    <dgm:cxn modelId="{8D74A317-C53A-044D-9E95-860550744131}" srcId="{C4558A64-1253-0D47-B142-F021C489E8C3}" destId="{21C19B31-D96B-644A-9DFC-7CB1BE88FA57}" srcOrd="3" destOrd="0" parTransId="{CC798148-2E1B-3345-9875-F887EAD32152}" sibTransId="{AE9D0814-974B-F546-921A-37D010FE4A6E}"/>
    <dgm:cxn modelId="{873D331E-ADAD-134C-8EBE-6F54CF1C51F5}" type="presOf" srcId="{08FF5534-E895-FE47-92CF-2AAC7DD193E4}" destId="{370464B1-3959-5C45-A86E-5BB16E1ED1CE}" srcOrd="1" destOrd="0" presId="urn:microsoft.com/office/officeart/2005/8/layout/process1"/>
    <dgm:cxn modelId="{BE73A322-A951-3A42-BCAD-C7A4B797A27D}" type="presOf" srcId="{9391A39E-1C15-1A47-ACEB-235E01B56FE7}" destId="{5D418BD0-E647-4A4A-98E0-26031A8CA265}" srcOrd="1" destOrd="0" presId="urn:microsoft.com/office/officeart/2005/8/layout/process1"/>
    <dgm:cxn modelId="{FDD6863A-A173-944C-AA96-4FE415218301}" type="presOf" srcId="{D908894D-9844-9A42-992E-DEFFD957255C}" destId="{144B2CB6-5032-E04E-A757-C9CAFC7A76B3}" srcOrd="1" destOrd="0" presId="urn:microsoft.com/office/officeart/2005/8/layout/process1"/>
    <dgm:cxn modelId="{D77B7441-0DBA-DD4D-9C1B-ED71EC08C4DC}" srcId="{C4558A64-1253-0D47-B142-F021C489E8C3}" destId="{EC9E5035-259B-E246-8740-34539366AABD}" srcOrd="2" destOrd="0" parTransId="{7342DACA-567E-284D-8157-1634BCDA2B62}" sibTransId="{08FF5534-E895-FE47-92CF-2AAC7DD193E4}"/>
    <dgm:cxn modelId="{847B1E52-B651-9A42-8999-C1BD8F2FA0E6}" type="presOf" srcId="{92C32EE8-1E41-8545-95F9-86A5C6223FBA}" destId="{E13C48E6-B308-1F47-B30A-4AE2EFFEBFC1}" srcOrd="0" destOrd="0" presId="urn:microsoft.com/office/officeart/2005/8/layout/process1"/>
    <dgm:cxn modelId="{82A60467-F971-134D-B770-BAF684B66204}" type="presOf" srcId="{EC9E5035-259B-E246-8740-34539366AABD}" destId="{146D2BF5-D398-1B4C-9489-83FB3AE7D3A2}" srcOrd="0" destOrd="0" presId="urn:microsoft.com/office/officeart/2005/8/layout/process1"/>
    <dgm:cxn modelId="{A4CD5F6A-5614-E145-9788-8A234FB7FBDE}" srcId="{C4558A64-1253-0D47-B142-F021C489E8C3}" destId="{2F7FBAC9-C53C-304F-9EE9-C2EEC3E0A42E}" srcOrd="1" destOrd="0" parTransId="{E14A864E-56E3-714C-9B43-3D89B9F86F19}" sibTransId="{D908894D-9844-9A42-992E-DEFFD957255C}"/>
    <dgm:cxn modelId="{56741C89-FEA2-4E48-ACA7-55D40EBB99C1}" type="presOf" srcId="{D908894D-9844-9A42-992E-DEFFD957255C}" destId="{B1116712-8516-CD4C-BEC5-53A9DF167ADB}" srcOrd="0" destOrd="0" presId="urn:microsoft.com/office/officeart/2005/8/layout/process1"/>
    <dgm:cxn modelId="{B2D02CA8-D56E-A74C-B43B-6E14E28DBBBF}" srcId="{C4558A64-1253-0D47-B142-F021C489E8C3}" destId="{92C32EE8-1E41-8545-95F9-86A5C6223FBA}" srcOrd="0" destOrd="0" parTransId="{1FA57CF8-0508-EB45-92A7-4D5051E9E31A}" sibTransId="{9391A39E-1C15-1A47-ACEB-235E01B56FE7}"/>
    <dgm:cxn modelId="{E390DFF8-CA70-3B4D-9F94-675C266AA628}" type="presOf" srcId="{C4558A64-1253-0D47-B142-F021C489E8C3}" destId="{2665391A-EFF1-D14C-85B9-ED1BF2E39DC0}" srcOrd="0" destOrd="0" presId="urn:microsoft.com/office/officeart/2005/8/layout/process1"/>
    <dgm:cxn modelId="{F1B50037-D4A8-5D46-8824-40B879FFEE5D}" type="presParOf" srcId="{2665391A-EFF1-D14C-85B9-ED1BF2E39DC0}" destId="{E13C48E6-B308-1F47-B30A-4AE2EFFEBFC1}" srcOrd="0" destOrd="0" presId="urn:microsoft.com/office/officeart/2005/8/layout/process1"/>
    <dgm:cxn modelId="{759BD8A3-3419-A24D-A5A4-5B66169BDACF}" type="presParOf" srcId="{2665391A-EFF1-D14C-85B9-ED1BF2E39DC0}" destId="{A37FA225-2D0D-2143-833C-A633B6EDA0B0}" srcOrd="1" destOrd="0" presId="urn:microsoft.com/office/officeart/2005/8/layout/process1"/>
    <dgm:cxn modelId="{43C3726B-DC53-344D-B4FE-3327BB3A97A3}" type="presParOf" srcId="{A37FA225-2D0D-2143-833C-A633B6EDA0B0}" destId="{5D418BD0-E647-4A4A-98E0-26031A8CA265}" srcOrd="0" destOrd="0" presId="urn:microsoft.com/office/officeart/2005/8/layout/process1"/>
    <dgm:cxn modelId="{84C044A9-50DD-3840-8540-93B416F3ACA1}" type="presParOf" srcId="{2665391A-EFF1-D14C-85B9-ED1BF2E39DC0}" destId="{0DE1F9AF-F237-674D-9079-F519EAFCC224}" srcOrd="2" destOrd="0" presId="urn:microsoft.com/office/officeart/2005/8/layout/process1"/>
    <dgm:cxn modelId="{1E33ABB3-3292-3A49-B889-2710B2001D86}" type="presParOf" srcId="{2665391A-EFF1-D14C-85B9-ED1BF2E39DC0}" destId="{B1116712-8516-CD4C-BEC5-53A9DF167ADB}" srcOrd="3" destOrd="0" presId="urn:microsoft.com/office/officeart/2005/8/layout/process1"/>
    <dgm:cxn modelId="{C1F13C5B-5E2E-284E-B317-4E1E200D46AB}" type="presParOf" srcId="{B1116712-8516-CD4C-BEC5-53A9DF167ADB}" destId="{144B2CB6-5032-E04E-A757-C9CAFC7A76B3}" srcOrd="0" destOrd="0" presId="urn:microsoft.com/office/officeart/2005/8/layout/process1"/>
    <dgm:cxn modelId="{07D81AC8-15A4-3540-9C9D-B89826A21EF0}" type="presParOf" srcId="{2665391A-EFF1-D14C-85B9-ED1BF2E39DC0}" destId="{146D2BF5-D398-1B4C-9489-83FB3AE7D3A2}" srcOrd="4" destOrd="0" presId="urn:microsoft.com/office/officeart/2005/8/layout/process1"/>
    <dgm:cxn modelId="{B990E6A7-22D2-9C46-9CEB-8FB4A358C3B0}" type="presParOf" srcId="{2665391A-EFF1-D14C-85B9-ED1BF2E39DC0}" destId="{4FBB09A8-96A0-7F43-918F-DA6F37BC68EE}" srcOrd="5" destOrd="0" presId="urn:microsoft.com/office/officeart/2005/8/layout/process1"/>
    <dgm:cxn modelId="{6C286982-19F8-0C40-B966-60EFD0E28C8D}" type="presParOf" srcId="{4FBB09A8-96A0-7F43-918F-DA6F37BC68EE}" destId="{370464B1-3959-5C45-A86E-5BB16E1ED1CE}" srcOrd="0" destOrd="0" presId="urn:microsoft.com/office/officeart/2005/8/layout/process1"/>
    <dgm:cxn modelId="{5581952D-EE0C-724B-9654-76C46F283CFC}" type="presParOf" srcId="{2665391A-EFF1-D14C-85B9-ED1BF2E39DC0}" destId="{2DEC8B14-560B-654B-9BA0-264E303D4230}" srcOrd="6" destOrd="0" presId="urn:microsoft.com/office/officeart/2005/8/layout/process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3C48E6-B308-1F47-B30A-4AE2EFFEBFC1}">
      <dsp:nvSpPr>
        <dsp:cNvPr id="0" name=""/>
        <dsp:cNvSpPr/>
      </dsp:nvSpPr>
      <dsp:spPr>
        <a:xfrm>
          <a:off x="7013" y="1066473"/>
          <a:ext cx="1733404" cy="1539460"/>
        </a:xfrm>
        <a:prstGeom prst="roundRect">
          <a:avLst>
            <a:gd name="adj" fmla="val 10000"/>
          </a:avLst>
        </a:prstGeom>
        <a:solidFill>
          <a:schemeClr val="lt1"/>
        </a:solidFill>
        <a:ln w="25400" cap="flat" cmpd="sng" algn="ctr">
          <a:solidFill>
            <a:schemeClr val="accent6">
              <a:lumMod val="75000"/>
            </a:schemeClr>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err="1">
              <a:solidFill>
                <a:srgbClr val="002060"/>
              </a:solidFill>
              <a:latin typeface="Arial" panose="020B0604020202020204" pitchFamily="34" charset="0"/>
              <a:cs typeface="Arial" panose="020B0604020202020204" pitchFamily="34" charset="0"/>
            </a:rPr>
            <a:t>Rút</a:t>
          </a:r>
          <a:r>
            <a:rPr lang="en-US" sz="2200" kern="1200" dirty="0">
              <a:solidFill>
                <a:srgbClr val="002060"/>
              </a:solidFill>
              <a:latin typeface="Arial" panose="020B0604020202020204" pitchFamily="34" charset="0"/>
              <a:cs typeface="Arial" panose="020B0604020202020204" pitchFamily="34" charset="0"/>
            </a:rPr>
            <a:t> </a:t>
          </a:r>
          <a:r>
            <a:rPr lang="en-US" sz="2200" kern="1200" dirty="0" err="1">
              <a:solidFill>
                <a:srgbClr val="002060"/>
              </a:solidFill>
              <a:latin typeface="Arial" panose="020B0604020202020204" pitchFamily="34" charset="0"/>
              <a:cs typeface="Arial" panose="020B0604020202020204" pitchFamily="34" charset="0"/>
            </a:rPr>
            <a:t>trích</a:t>
          </a:r>
          <a:r>
            <a:rPr lang="en-US" sz="2200" kern="1200" dirty="0">
              <a:solidFill>
                <a:srgbClr val="002060"/>
              </a:solidFill>
              <a:latin typeface="Arial" panose="020B0604020202020204" pitchFamily="34" charset="0"/>
              <a:cs typeface="Arial" panose="020B0604020202020204" pitchFamily="34" charset="0"/>
            </a:rPr>
            <a:t> </a:t>
          </a:r>
          <a:r>
            <a:rPr lang="en-US" sz="2200" kern="1200" dirty="0" err="1">
              <a:solidFill>
                <a:srgbClr val="002060"/>
              </a:solidFill>
              <a:latin typeface="Arial" panose="020B0604020202020204" pitchFamily="34" charset="0"/>
              <a:cs typeface="Arial" panose="020B0604020202020204" pitchFamily="34" charset="0"/>
            </a:rPr>
            <a:t>đặc</a:t>
          </a:r>
          <a:r>
            <a:rPr lang="en-US" sz="2200" kern="1200" dirty="0">
              <a:solidFill>
                <a:srgbClr val="002060"/>
              </a:solidFill>
              <a:latin typeface="Arial" panose="020B0604020202020204" pitchFamily="34" charset="0"/>
              <a:cs typeface="Arial" panose="020B0604020202020204" pitchFamily="34" charset="0"/>
            </a:rPr>
            <a:t> </a:t>
          </a:r>
          <a:r>
            <a:rPr lang="en-US" sz="2200" kern="1200" dirty="0" err="1">
              <a:solidFill>
                <a:srgbClr val="002060"/>
              </a:solidFill>
              <a:latin typeface="Arial" panose="020B0604020202020204" pitchFamily="34" charset="0"/>
              <a:cs typeface="Arial" panose="020B0604020202020204" pitchFamily="34" charset="0"/>
            </a:rPr>
            <a:t>trưng</a:t>
          </a:r>
          <a:endParaRPr lang="en-US" sz="2200" kern="1200" dirty="0">
            <a:solidFill>
              <a:srgbClr val="002060"/>
            </a:solidFill>
            <a:latin typeface="Arial" panose="020B0604020202020204" pitchFamily="34" charset="0"/>
            <a:cs typeface="Arial" panose="020B0604020202020204" pitchFamily="34" charset="0"/>
          </a:endParaRPr>
        </a:p>
      </dsp:txBody>
      <dsp:txXfrm>
        <a:off x="52102" y="1111562"/>
        <a:ext cx="1643226" cy="1449282"/>
      </dsp:txXfrm>
    </dsp:sp>
    <dsp:sp modelId="{A37FA225-2D0D-2143-833C-A633B6EDA0B0}">
      <dsp:nvSpPr>
        <dsp:cNvPr id="0" name=""/>
        <dsp:cNvSpPr/>
      </dsp:nvSpPr>
      <dsp:spPr>
        <a:xfrm>
          <a:off x="1886902" y="1654563"/>
          <a:ext cx="310546" cy="363280"/>
        </a:xfrm>
        <a:prstGeom prst="rightArrow">
          <a:avLst>
            <a:gd name="adj1" fmla="val 60000"/>
            <a:gd name="adj2" fmla="val 50000"/>
          </a:avLst>
        </a:prstGeom>
        <a:solidFill>
          <a:schemeClr val="accent6">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latin typeface="Arial" panose="020B0604020202020204" pitchFamily="34" charset="0"/>
            <a:cs typeface="Arial" panose="020B0604020202020204" pitchFamily="34" charset="0"/>
          </a:endParaRPr>
        </a:p>
      </dsp:txBody>
      <dsp:txXfrm>
        <a:off x="1886902" y="1727219"/>
        <a:ext cx="217382" cy="217968"/>
      </dsp:txXfrm>
    </dsp:sp>
    <dsp:sp modelId="{0DE1F9AF-F237-674D-9079-F519EAFCC224}">
      <dsp:nvSpPr>
        <dsp:cNvPr id="0" name=""/>
        <dsp:cNvSpPr/>
      </dsp:nvSpPr>
      <dsp:spPr>
        <a:xfrm>
          <a:off x="2326355" y="1066473"/>
          <a:ext cx="1733404" cy="1539460"/>
        </a:xfrm>
        <a:prstGeom prst="roundRect">
          <a:avLst>
            <a:gd name="adj" fmla="val 10000"/>
          </a:avLst>
        </a:prstGeom>
        <a:solidFill>
          <a:schemeClr val="lt1"/>
        </a:solidFill>
        <a:ln w="25400" cap="flat" cmpd="sng" algn="ctr">
          <a:solidFill>
            <a:schemeClr val="accent6">
              <a:lumMod val="75000"/>
            </a:schemeClr>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err="1">
              <a:solidFill>
                <a:srgbClr val="002060"/>
              </a:solidFill>
              <a:latin typeface="Arial" panose="020B0604020202020204" pitchFamily="34" charset="0"/>
              <a:cs typeface="Arial" panose="020B0604020202020204" pitchFamily="34" charset="0"/>
            </a:rPr>
            <a:t>Phân</a:t>
          </a:r>
          <a:r>
            <a:rPr lang="en-US" sz="2200" kern="1200" dirty="0">
              <a:solidFill>
                <a:srgbClr val="002060"/>
              </a:solidFill>
              <a:latin typeface="Arial" panose="020B0604020202020204" pitchFamily="34" charset="0"/>
              <a:cs typeface="Arial" panose="020B0604020202020204" pitchFamily="34" charset="0"/>
            </a:rPr>
            <a:t> chia               </a:t>
          </a:r>
          <a:r>
            <a:rPr lang="en-US" sz="2200" kern="1200" dirty="0" err="1">
              <a:solidFill>
                <a:srgbClr val="002060"/>
              </a:solidFill>
              <a:latin typeface="Arial" panose="020B0604020202020204" pitchFamily="34" charset="0"/>
              <a:cs typeface="Arial" panose="020B0604020202020204" pitchFamily="34" charset="0"/>
            </a:rPr>
            <a:t>tập</a:t>
          </a:r>
          <a:r>
            <a:rPr lang="en-US" sz="2200" kern="1200" dirty="0">
              <a:solidFill>
                <a:srgbClr val="002060"/>
              </a:solidFill>
              <a:latin typeface="Arial" panose="020B0604020202020204" pitchFamily="34" charset="0"/>
              <a:cs typeface="Arial" panose="020B0604020202020204" pitchFamily="34" charset="0"/>
            </a:rPr>
            <a:t> train </a:t>
          </a:r>
          <a:r>
            <a:rPr lang="en-US" sz="2200" kern="1200" dirty="0" err="1">
              <a:solidFill>
                <a:srgbClr val="002060"/>
              </a:solidFill>
              <a:latin typeface="Arial" panose="020B0604020202020204" pitchFamily="34" charset="0"/>
              <a:cs typeface="Arial" panose="020B0604020202020204" pitchFamily="34" charset="0"/>
            </a:rPr>
            <a:t>và</a:t>
          </a:r>
          <a:r>
            <a:rPr lang="en-US" sz="2200" kern="1200" dirty="0">
              <a:solidFill>
                <a:srgbClr val="002060"/>
              </a:solidFill>
              <a:latin typeface="Arial" panose="020B0604020202020204" pitchFamily="34" charset="0"/>
              <a:cs typeface="Arial" panose="020B0604020202020204" pitchFamily="34" charset="0"/>
            </a:rPr>
            <a:t> </a:t>
          </a:r>
          <a:r>
            <a:rPr lang="en-US" sz="2200" kern="1200" dirty="0" err="1">
              <a:solidFill>
                <a:srgbClr val="002060"/>
              </a:solidFill>
              <a:latin typeface="Arial" panose="020B0604020202020204" pitchFamily="34" charset="0"/>
              <a:cs typeface="Arial" panose="020B0604020202020204" pitchFamily="34" charset="0"/>
            </a:rPr>
            <a:t>tập</a:t>
          </a:r>
          <a:r>
            <a:rPr lang="en-US" sz="2200" kern="1200" dirty="0">
              <a:solidFill>
                <a:srgbClr val="002060"/>
              </a:solidFill>
              <a:latin typeface="Arial" panose="020B0604020202020204" pitchFamily="34" charset="0"/>
              <a:cs typeface="Arial" panose="020B0604020202020204" pitchFamily="34" charset="0"/>
            </a:rPr>
            <a:t> test</a:t>
          </a:r>
        </a:p>
      </dsp:txBody>
      <dsp:txXfrm>
        <a:off x="2371444" y="1111562"/>
        <a:ext cx="1643226" cy="1449282"/>
      </dsp:txXfrm>
    </dsp:sp>
    <dsp:sp modelId="{B1116712-8516-CD4C-BEC5-53A9DF167ADB}">
      <dsp:nvSpPr>
        <dsp:cNvPr id="0" name=""/>
        <dsp:cNvSpPr/>
      </dsp:nvSpPr>
      <dsp:spPr>
        <a:xfrm>
          <a:off x="4206244" y="1654563"/>
          <a:ext cx="310546" cy="363280"/>
        </a:xfrm>
        <a:prstGeom prst="rightArrow">
          <a:avLst>
            <a:gd name="adj1" fmla="val 60000"/>
            <a:gd name="adj2" fmla="val 50000"/>
          </a:avLst>
        </a:prstGeom>
        <a:solidFill>
          <a:schemeClr val="accent6">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latin typeface="Arial" panose="020B0604020202020204" pitchFamily="34" charset="0"/>
            <a:cs typeface="Arial" panose="020B0604020202020204" pitchFamily="34" charset="0"/>
          </a:endParaRPr>
        </a:p>
      </dsp:txBody>
      <dsp:txXfrm>
        <a:off x="4206244" y="1727219"/>
        <a:ext cx="217382" cy="217968"/>
      </dsp:txXfrm>
    </dsp:sp>
    <dsp:sp modelId="{146D2BF5-D398-1B4C-9489-83FB3AE7D3A2}">
      <dsp:nvSpPr>
        <dsp:cNvPr id="0" name=""/>
        <dsp:cNvSpPr/>
      </dsp:nvSpPr>
      <dsp:spPr>
        <a:xfrm>
          <a:off x="4645696" y="1100734"/>
          <a:ext cx="1961495" cy="1470938"/>
        </a:xfrm>
        <a:prstGeom prst="roundRect">
          <a:avLst>
            <a:gd name="adj" fmla="val 10000"/>
          </a:avLst>
        </a:prstGeom>
        <a:solidFill>
          <a:schemeClr val="lt1"/>
        </a:solidFill>
        <a:ln w="25400" cap="flat" cmpd="sng" algn="ctr">
          <a:solidFill>
            <a:schemeClr val="accent6">
              <a:lumMod val="75000"/>
            </a:schemeClr>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err="1">
              <a:solidFill>
                <a:srgbClr val="002060"/>
              </a:solidFill>
              <a:latin typeface="Arial" panose="020B0604020202020204" pitchFamily="34" charset="0"/>
              <a:cs typeface="Arial" panose="020B0604020202020204" pitchFamily="34" charset="0"/>
            </a:rPr>
            <a:t>Huấn</a:t>
          </a:r>
          <a:r>
            <a:rPr lang="en-US" sz="2200" kern="1200" dirty="0">
              <a:solidFill>
                <a:srgbClr val="002060"/>
              </a:solidFill>
              <a:latin typeface="Arial" panose="020B0604020202020204" pitchFamily="34" charset="0"/>
              <a:cs typeface="Arial" panose="020B0604020202020204" pitchFamily="34" charset="0"/>
            </a:rPr>
            <a:t> </a:t>
          </a:r>
          <a:r>
            <a:rPr lang="en-US" sz="2200" kern="1200" dirty="0" err="1">
              <a:solidFill>
                <a:srgbClr val="002060"/>
              </a:solidFill>
              <a:latin typeface="Arial" panose="020B0604020202020204" pitchFamily="34" charset="0"/>
              <a:cs typeface="Arial" panose="020B0604020202020204" pitchFamily="34" charset="0"/>
            </a:rPr>
            <a:t>luyện</a:t>
          </a:r>
          <a:r>
            <a:rPr lang="en-US" sz="2200" kern="1200" dirty="0">
              <a:solidFill>
                <a:srgbClr val="002060"/>
              </a:solidFill>
              <a:latin typeface="Arial" panose="020B0604020202020204" pitchFamily="34" charset="0"/>
              <a:cs typeface="Arial" panose="020B0604020202020204" pitchFamily="34" charset="0"/>
            </a:rPr>
            <a:t> </a:t>
          </a:r>
          <a:r>
            <a:rPr lang="en-US" sz="2200" kern="1200" dirty="0" err="1">
              <a:solidFill>
                <a:srgbClr val="002060"/>
              </a:solidFill>
              <a:latin typeface="Arial" panose="020B0604020202020204" pitchFamily="34" charset="0"/>
              <a:cs typeface="Arial" panose="020B0604020202020204" pitchFamily="34" charset="0"/>
            </a:rPr>
            <a:t>mô</a:t>
          </a:r>
          <a:r>
            <a:rPr lang="en-US" sz="2200" kern="1200" dirty="0">
              <a:solidFill>
                <a:srgbClr val="002060"/>
              </a:solidFill>
              <a:latin typeface="Arial" panose="020B0604020202020204" pitchFamily="34" charset="0"/>
              <a:cs typeface="Arial" panose="020B0604020202020204" pitchFamily="34" charset="0"/>
            </a:rPr>
            <a:t> </a:t>
          </a:r>
          <a:r>
            <a:rPr lang="en-US" sz="2200" kern="1200" dirty="0" err="1">
              <a:solidFill>
                <a:srgbClr val="002060"/>
              </a:solidFill>
              <a:latin typeface="Arial" panose="020B0604020202020204" pitchFamily="34" charset="0"/>
              <a:cs typeface="Arial" panose="020B0604020202020204" pitchFamily="34" charset="0"/>
            </a:rPr>
            <a:t>hình</a:t>
          </a:r>
          <a:r>
            <a:rPr lang="en-US" sz="2200" kern="1200" dirty="0">
              <a:solidFill>
                <a:srgbClr val="002060"/>
              </a:solidFill>
              <a:latin typeface="Arial" panose="020B0604020202020204" pitchFamily="34" charset="0"/>
              <a:cs typeface="Arial" panose="020B0604020202020204" pitchFamily="34" charset="0"/>
            </a:rPr>
            <a:t> </a:t>
          </a:r>
          <a:r>
            <a:rPr lang="en-US" sz="2200" kern="1200" dirty="0" err="1">
              <a:solidFill>
                <a:srgbClr val="002060"/>
              </a:solidFill>
              <a:latin typeface="Arial" panose="020B0604020202020204" pitchFamily="34" charset="0"/>
              <a:cs typeface="Arial" panose="020B0604020202020204" pitchFamily="34" charset="0"/>
            </a:rPr>
            <a:t>trên</a:t>
          </a:r>
          <a:r>
            <a:rPr lang="en-US" sz="2200" kern="1200" dirty="0">
              <a:solidFill>
                <a:srgbClr val="002060"/>
              </a:solidFill>
              <a:latin typeface="Arial" panose="020B0604020202020204" pitchFamily="34" charset="0"/>
              <a:cs typeface="Arial" panose="020B0604020202020204" pitchFamily="34" charset="0"/>
            </a:rPr>
            <a:t>           </a:t>
          </a:r>
          <a:r>
            <a:rPr lang="en-US" sz="2200" kern="1200" dirty="0" err="1">
              <a:solidFill>
                <a:srgbClr val="002060"/>
              </a:solidFill>
              <a:latin typeface="Arial" panose="020B0604020202020204" pitchFamily="34" charset="0"/>
              <a:cs typeface="Arial" panose="020B0604020202020204" pitchFamily="34" charset="0"/>
            </a:rPr>
            <a:t>tập</a:t>
          </a:r>
          <a:r>
            <a:rPr lang="en-US" sz="2200" kern="1200" dirty="0">
              <a:solidFill>
                <a:srgbClr val="002060"/>
              </a:solidFill>
              <a:latin typeface="Arial" panose="020B0604020202020204" pitchFamily="34" charset="0"/>
              <a:cs typeface="Arial" panose="020B0604020202020204" pitchFamily="34" charset="0"/>
            </a:rPr>
            <a:t> train</a:t>
          </a:r>
        </a:p>
      </dsp:txBody>
      <dsp:txXfrm>
        <a:off x="4688778" y="1143816"/>
        <a:ext cx="1875331" cy="1384774"/>
      </dsp:txXfrm>
    </dsp:sp>
    <dsp:sp modelId="{4FBB09A8-96A0-7F43-918F-DA6F37BC68EE}">
      <dsp:nvSpPr>
        <dsp:cNvPr id="0" name=""/>
        <dsp:cNvSpPr/>
      </dsp:nvSpPr>
      <dsp:spPr>
        <a:xfrm>
          <a:off x="6753675" y="1654563"/>
          <a:ext cx="310546" cy="363280"/>
        </a:xfrm>
        <a:prstGeom prst="rightArrow">
          <a:avLst>
            <a:gd name="adj1" fmla="val 60000"/>
            <a:gd name="adj2" fmla="val 50000"/>
          </a:avLst>
        </a:prstGeom>
        <a:solidFill>
          <a:schemeClr val="accent6">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latin typeface="Arial" panose="020B0604020202020204" pitchFamily="34" charset="0"/>
            <a:cs typeface="Arial" panose="020B0604020202020204" pitchFamily="34" charset="0"/>
          </a:endParaRPr>
        </a:p>
      </dsp:txBody>
      <dsp:txXfrm>
        <a:off x="6753675" y="1727219"/>
        <a:ext cx="217382" cy="217968"/>
      </dsp:txXfrm>
    </dsp:sp>
    <dsp:sp modelId="{2DEC8B14-560B-654B-9BA0-264E303D4230}">
      <dsp:nvSpPr>
        <dsp:cNvPr id="0" name=""/>
        <dsp:cNvSpPr/>
      </dsp:nvSpPr>
      <dsp:spPr>
        <a:xfrm>
          <a:off x="7193127" y="1081483"/>
          <a:ext cx="1737140" cy="1509440"/>
        </a:xfrm>
        <a:prstGeom prst="roundRect">
          <a:avLst>
            <a:gd name="adj" fmla="val 10000"/>
          </a:avLst>
        </a:prstGeom>
        <a:solidFill>
          <a:schemeClr val="lt1"/>
        </a:solidFill>
        <a:ln w="25400" cap="flat" cmpd="sng" algn="ctr">
          <a:solidFill>
            <a:schemeClr val="accent6">
              <a:lumMod val="75000"/>
            </a:schemeClr>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100000"/>
            </a:lnSpc>
            <a:spcBef>
              <a:spcPct val="0"/>
            </a:spcBef>
            <a:spcAft>
              <a:spcPts val="0"/>
            </a:spcAft>
            <a:buNone/>
          </a:pPr>
          <a:r>
            <a:rPr lang="en-US" sz="2200" kern="1200" dirty="0" err="1">
              <a:solidFill>
                <a:srgbClr val="002060"/>
              </a:solidFill>
              <a:latin typeface="Arial" panose="020B0604020202020204" pitchFamily="34" charset="0"/>
              <a:cs typeface="Arial" panose="020B0604020202020204" pitchFamily="34" charset="0"/>
            </a:rPr>
            <a:t>Đánh</a:t>
          </a:r>
          <a:r>
            <a:rPr lang="en-US" sz="2200" kern="1200" dirty="0">
              <a:solidFill>
                <a:srgbClr val="002060"/>
              </a:solidFill>
              <a:latin typeface="Arial" panose="020B0604020202020204" pitchFamily="34" charset="0"/>
              <a:cs typeface="Arial" panose="020B0604020202020204" pitchFamily="34" charset="0"/>
            </a:rPr>
            <a:t> </a:t>
          </a:r>
          <a:r>
            <a:rPr lang="en-US" sz="2200" kern="1200" err="1">
              <a:solidFill>
                <a:srgbClr val="002060"/>
              </a:solidFill>
              <a:latin typeface="Arial" panose="020B0604020202020204" pitchFamily="34" charset="0"/>
              <a:cs typeface="Arial" panose="020B0604020202020204" pitchFamily="34" charset="0"/>
            </a:rPr>
            <a:t>giá</a:t>
          </a:r>
          <a:r>
            <a:rPr lang="en-US" sz="2200" kern="1200">
              <a:solidFill>
                <a:srgbClr val="002060"/>
              </a:solidFill>
              <a:latin typeface="Arial" panose="020B0604020202020204" pitchFamily="34" charset="0"/>
              <a:cs typeface="Arial" panose="020B0604020202020204" pitchFamily="34" charset="0"/>
            </a:rPr>
            <a:t> </a:t>
          </a:r>
        </a:p>
        <a:p>
          <a:pPr marL="0" lvl="0" indent="0" algn="ctr" defTabSz="977900">
            <a:lnSpc>
              <a:spcPct val="100000"/>
            </a:lnSpc>
            <a:spcBef>
              <a:spcPct val="0"/>
            </a:spcBef>
            <a:spcAft>
              <a:spcPts val="0"/>
            </a:spcAft>
            <a:buNone/>
          </a:pPr>
          <a:r>
            <a:rPr lang="en-US" sz="2200" kern="1200">
              <a:solidFill>
                <a:srgbClr val="002060"/>
              </a:solidFill>
              <a:latin typeface="Arial" panose="020B0604020202020204" pitchFamily="34" charset="0"/>
              <a:cs typeface="Arial" panose="020B0604020202020204" pitchFamily="34" charset="0"/>
            </a:rPr>
            <a:t>mô </a:t>
          </a:r>
          <a:r>
            <a:rPr lang="en-US" sz="2200" kern="1200" dirty="0" err="1">
              <a:solidFill>
                <a:srgbClr val="002060"/>
              </a:solidFill>
              <a:latin typeface="Arial" panose="020B0604020202020204" pitchFamily="34" charset="0"/>
              <a:cs typeface="Arial" panose="020B0604020202020204" pitchFamily="34" charset="0"/>
            </a:rPr>
            <a:t>hình</a:t>
          </a:r>
          <a:r>
            <a:rPr lang="en-US" sz="2200" kern="1200" dirty="0">
              <a:solidFill>
                <a:srgbClr val="002060"/>
              </a:solidFill>
              <a:latin typeface="Arial" panose="020B0604020202020204" pitchFamily="34" charset="0"/>
              <a:cs typeface="Arial" panose="020B0604020202020204" pitchFamily="34" charset="0"/>
            </a:rPr>
            <a:t> </a:t>
          </a:r>
          <a:r>
            <a:rPr lang="en-US" sz="2200" kern="1200" dirty="0" err="1">
              <a:solidFill>
                <a:srgbClr val="002060"/>
              </a:solidFill>
              <a:latin typeface="Arial" panose="020B0604020202020204" pitchFamily="34" charset="0"/>
              <a:cs typeface="Arial" panose="020B0604020202020204" pitchFamily="34" charset="0"/>
            </a:rPr>
            <a:t>trên</a:t>
          </a:r>
          <a:r>
            <a:rPr lang="en-US" sz="2200" kern="1200" dirty="0">
              <a:solidFill>
                <a:srgbClr val="002060"/>
              </a:solidFill>
              <a:latin typeface="Arial" panose="020B0604020202020204" pitchFamily="34" charset="0"/>
              <a:cs typeface="Arial" panose="020B0604020202020204" pitchFamily="34" charset="0"/>
            </a:rPr>
            <a:t>         </a:t>
          </a:r>
          <a:r>
            <a:rPr lang="en-US" sz="2200" kern="1200" dirty="0" err="1">
              <a:solidFill>
                <a:srgbClr val="002060"/>
              </a:solidFill>
              <a:latin typeface="Arial" panose="020B0604020202020204" pitchFamily="34" charset="0"/>
              <a:cs typeface="Arial" panose="020B0604020202020204" pitchFamily="34" charset="0"/>
            </a:rPr>
            <a:t>tập</a:t>
          </a:r>
          <a:r>
            <a:rPr lang="en-US" sz="2200" kern="1200" dirty="0">
              <a:solidFill>
                <a:srgbClr val="002060"/>
              </a:solidFill>
              <a:latin typeface="Arial" panose="020B0604020202020204" pitchFamily="34" charset="0"/>
              <a:cs typeface="Arial" panose="020B0604020202020204" pitchFamily="34" charset="0"/>
            </a:rPr>
            <a:t> test</a:t>
          </a:r>
        </a:p>
      </dsp:txBody>
      <dsp:txXfrm>
        <a:off x="7237337" y="1125693"/>
        <a:ext cx="1648720" cy="142102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5AEE54E-4E29-224A-AE0B-83C42DF6C4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129D70C-6EC6-144E-B80D-83503C74B77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36E956-6926-D74F-AFA1-973254E2327D}" type="datetimeFigureOut">
              <a:rPr lang="en-US" smtClean="0"/>
              <a:t>1/14/21</a:t>
            </a:fld>
            <a:endParaRPr lang="en-US"/>
          </a:p>
        </p:txBody>
      </p:sp>
      <p:sp>
        <p:nvSpPr>
          <p:cNvPr id="4" name="Footer Placeholder 3">
            <a:extLst>
              <a:ext uri="{FF2B5EF4-FFF2-40B4-BE49-F238E27FC236}">
                <a16:creationId xmlns:a16="http://schemas.microsoft.com/office/drawing/2014/main" id="{5D14015C-0D89-6443-A1A9-62862A92F7E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A54A0C2-93A8-6F41-925F-B2AA10CB45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A58068-32A0-1849-B74F-D05F58C998FA}" type="slidenum">
              <a:rPr lang="en-US" smtClean="0"/>
              <a:t>‹#›</a:t>
            </a:fld>
            <a:endParaRPr lang="en-US"/>
          </a:p>
        </p:txBody>
      </p:sp>
    </p:spTree>
    <p:extLst>
      <p:ext uri="{BB962C8B-B14F-4D97-AF65-F5344CB8AC3E}">
        <p14:creationId xmlns:p14="http://schemas.microsoft.com/office/powerpoint/2010/main" val="20354552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1C998A-2EDD-4483-8AEE-93C34202BEAB}" type="datetimeFigureOut">
              <a:rPr lang="en-US" smtClean="0"/>
              <a:t>1/14/21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EBFFE0-9EC3-4677-B3D9-0FF3A752A218}" type="slidenum">
              <a:rPr lang="en-US" smtClean="0"/>
              <a:t>‹#›</a:t>
            </a:fld>
            <a:endParaRPr lang="en-US"/>
          </a:p>
        </p:txBody>
      </p:sp>
    </p:spTree>
    <p:extLst>
      <p:ext uri="{BB962C8B-B14F-4D97-AF65-F5344CB8AC3E}">
        <p14:creationId xmlns:p14="http://schemas.microsoft.com/office/powerpoint/2010/main" val="144871965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BEBFFE0-9EC3-4677-B3D9-0FF3A752A218}" type="slidenum">
              <a:rPr lang="en-US" smtClean="0"/>
              <a:t>1</a:t>
            </a:fld>
            <a:endParaRPr lang="en-US"/>
          </a:p>
        </p:txBody>
      </p:sp>
    </p:spTree>
    <p:extLst>
      <p:ext uri="{BB962C8B-B14F-4D97-AF65-F5344CB8AC3E}">
        <p14:creationId xmlns:p14="http://schemas.microsoft.com/office/powerpoint/2010/main" val="3128997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BEBFFE0-9EC3-4677-B3D9-0FF3A752A218}" type="slidenum">
              <a:rPr lang="en-US" smtClean="0"/>
              <a:t>10</a:t>
            </a:fld>
            <a:endParaRPr lang="en-US"/>
          </a:p>
        </p:txBody>
      </p:sp>
    </p:spTree>
    <p:extLst>
      <p:ext uri="{BB962C8B-B14F-4D97-AF65-F5344CB8AC3E}">
        <p14:creationId xmlns:p14="http://schemas.microsoft.com/office/powerpoint/2010/main" val="2309122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lvl="0" algn="just" defTabSz="914400" rtl="0" eaLnBrk="0" fontAlgn="base" latinLnBrk="0" hangingPunct="0">
              <a:lnSpc>
                <a:spcPct val="120000"/>
              </a:lnSpc>
              <a:spcBef>
                <a:spcPct val="0"/>
              </a:spcBef>
              <a:spcAft>
                <a:spcPct val="0"/>
              </a:spcAft>
              <a:buClrTx/>
              <a:buSzTx/>
              <a:tabLst/>
            </a:pPr>
            <a:r>
              <a:rPr lang="en-US" altLang="en-US" sz="1200">
                <a:solidFill>
                  <a:srgbClr val="002060"/>
                </a:solidFill>
                <a:latin typeface="Arial" panose="020B0604020202020204" pitchFamily="34" charset="0"/>
                <a:cs typeface="Arial" panose="020B0604020202020204" pitchFamily="34" charset="0"/>
              </a:rPr>
              <a:t>1. Thu thập ảnh:</a:t>
            </a:r>
          </a:p>
          <a:p>
            <a:pPr marL="717550" lvl="0" indent="-358775" algn="just" eaLnBrk="0" fontAlgn="base" hangingPunct="0">
              <a:lnSpc>
                <a:spcPct val="120000"/>
              </a:lnSpc>
              <a:spcBef>
                <a:spcPct val="0"/>
              </a:spcBef>
              <a:spcAft>
                <a:spcPct val="0"/>
              </a:spcAft>
              <a:buFont typeface="Arial" panose="020B0604020202020204" pitchFamily="34" charset="0"/>
              <a:buChar char="•"/>
            </a:pPr>
            <a:r>
              <a:rPr lang="vi-VN" altLang="en-US" sz="1200">
                <a:solidFill>
                  <a:srgbClr val="002060"/>
                </a:solidFill>
                <a:latin typeface="+mn-lt"/>
                <a:cs typeface="Arial" panose="020B0604020202020204" pitchFamily="34" charset="0"/>
              </a:rPr>
              <a:t>Camera </a:t>
            </a:r>
            <a:r>
              <a:rPr lang="vi-VN" altLang="en-US" sz="1200" dirty="0">
                <a:solidFill>
                  <a:srgbClr val="002060"/>
                </a:solidFill>
                <a:latin typeface="+mn-lt"/>
                <a:cs typeface="Arial" panose="020B0604020202020204" pitchFamily="34" charset="0"/>
              </a:rPr>
              <a:t>trước với chất lượng là 30 khung trên giây (30 FPS). </a:t>
            </a:r>
          </a:p>
          <a:p>
            <a:pPr marL="717550" lvl="0" indent="-358775" algn="just" eaLnBrk="0" fontAlgn="base" hangingPunct="0">
              <a:lnSpc>
                <a:spcPct val="120000"/>
              </a:lnSpc>
              <a:spcBef>
                <a:spcPct val="0"/>
              </a:spcBef>
              <a:spcAft>
                <a:spcPct val="0"/>
              </a:spcAft>
              <a:buFont typeface="Arial" panose="020B0604020202020204" pitchFamily="34" charset="0"/>
              <a:buChar char="•"/>
            </a:pPr>
            <a:r>
              <a:rPr lang="vi-VN" altLang="en-US" sz="1200" dirty="0">
                <a:solidFill>
                  <a:srgbClr val="002060"/>
                </a:solidFill>
                <a:latin typeface="+mn-lt"/>
                <a:cs typeface="Arial" panose="020B0604020202020204" pitchFamily="34" charset="0"/>
              </a:rPr>
              <a:t>Mỗi người sẽ thực hiện lấy mẫu trong vòng một phút (thực hiện quay đầu trái, phải, lên, xuống để lấy được tất cả các góc của khuôn mặt)</a:t>
            </a:r>
          </a:p>
          <a:p>
            <a:pPr marL="717550" lvl="0" indent="-358775" algn="just" eaLnBrk="0" fontAlgn="base" hangingPunct="0">
              <a:lnSpc>
                <a:spcPct val="120000"/>
              </a:lnSpc>
              <a:spcBef>
                <a:spcPct val="0"/>
              </a:spcBef>
              <a:spcAft>
                <a:spcPct val="0"/>
              </a:spcAft>
              <a:buFont typeface="Arial" panose="020B0604020202020204" pitchFamily="34" charset="0"/>
              <a:buChar char="•"/>
            </a:pPr>
            <a:r>
              <a:rPr lang="vi-VN" altLang="en-US" sz="1200" dirty="0">
                <a:solidFill>
                  <a:srgbClr val="002060"/>
                </a:solidFill>
                <a:latin typeface="+mn-lt"/>
                <a:cs typeface="Arial" panose="020B0604020202020204" pitchFamily="34" charset="0"/>
              </a:rPr>
              <a:t>Bối cảnh (background), chiếu sáng tuỳ ý, đủ nhìn rõ </a:t>
            </a:r>
            <a:r>
              <a:rPr lang="vi-VN" altLang="en-US" sz="1200">
                <a:solidFill>
                  <a:srgbClr val="002060"/>
                </a:solidFill>
                <a:latin typeface="+mn-lt"/>
                <a:cs typeface="Arial" panose="020B0604020202020204" pitchFamily="34" charset="0"/>
              </a:rPr>
              <a:t>gương mặt</a:t>
            </a:r>
          </a:p>
          <a:p>
            <a:pPr lvl="0" algn="just" eaLnBrk="0" fontAlgn="base" hangingPunct="0">
              <a:lnSpc>
                <a:spcPct val="120000"/>
              </a:lnSpc>
              <a:spcBef>
                <a:spcPct val="0"/>
              </a:spcBef>
              <a:spcAft>
                <a:spcPct val="0"/>
              </a:spcAft>
            </a:pPr>
            <a:r>
              <a:rPr lang="en-US" altLang="en-US" sz="1200">
                <a:solidFill>
                  <a:srgbClr val="002060"/>
                </a:solidFill>
                <a:latin typeface="Arial" panose="020B0604020202020204" pitchFamily="34" charset="0"/>
                <a:cs typeface="Arial" panose="020B0604020202020204" pitchFamily="34" charset="0"/>
              </a:rPr>
              <a:t>2. </a:t>
            </a:r>
            <a:r>
              <a:rPr lang="vi-VN" altLang="en-US" sz="1200">
                <a:solidFill>
                  <a:srgbClr val="002060"/>
                </a:solidFill>
                <a:latin typeface="+mn-lt"/>
                <a:cs typeface="Arial" panose="020B0604020202020204" pitchFamily="34" charset="0"/>
              </a:rPr>
              <a:t>Sau </a:t>
            </a:r>
            <a:r>
              <a:rPr lang="en-US" altLang="en-US" sz="1200">
                <a:solidFill>
                  <a:srgbClr val="002060"/>
                </a:solidFill>
                <a:latin typeface="Arial" panose="020B0604020202020204" pitchFamily="34" charset="0"/>
                <a:cs typeface="Arial" panose="020B0604020202020204" pitchFamily="34" charset="0"/>
              </a:rPr>
              <a:t>thu thập </a:t>
            </a:r>
            <a:r>
              <a:rPr lang="vi-VN" altLang="en-US" sz="1200">
                <a:solidFill>
                  <a:srgbClr val="002060"/>
                </a:solidFill>
                <a:latin typeface="+mn-lt"/>
                <a:cs typeface="Arial" panose="020B0604020202020204" pitchFamily="34" charset="0"/>
              </a:rPr>
              <a:t>ảnh</a:t>
            </a:r>
            <a:r>
              <a:rPr lang="vi-VN" altLang="en-US" sz="1200" dirty="0">
                <a:solidFill>
                  <a:srgbClr val="002060"/>
                </a:solidFill>
                <a:latin typeface="+mn-lt"/>
                <a:cs typeface="Arial" panose="020B0604020202020204" pitchFamily="34" charset="0"/>
              </a:rPr>
              <a:t>, chúng tôi rút trích đặc trưng sử dụng dlib</a:t>
            </a:r>
            <a:r>
              <a:rPr lang="vi-VN" altLang="en-US" sz="1200">
                <a:solidFill>
                  <a:srgbClr val="002060"/>
                </a:solidFill>
                <a:latin typeface="+mn-lt"/>
                <a:cs typeface="Arial" panose="020B0604020202020204" pitchFamily="34" charset="0"/>
              </a:rPr>
              <a:t>. </a:t>
            </a:r>
            <a:endParaRPr lang="en-US" altLang="en-US" sz="1200">
              <a:solidFill>
                <a:srgbClr val="002060"/>
              </a:solidFill>
              <a:latin typeface="Arial" panose="020B0604020202020204" pitchFamily="34" charset="0"/>
              <a:cs typeface="Arial" panose="020B0604020202020204" pitchFamily="34" charset="0"/>
            </a:endParaRPr>
          </a:p>
          <a:p>
            <a:pPr marL="358775" lvl="0" indent="-358775" algn="just" eaLnBrk="0" fontAlgn="base" hangingPunct="0">
              <a:lnSpc>
                <a:spcPct val="120000"/>
              </a:lnSpc>
              <a:spcBef>
                <a:spcPct val="0"/>
              </a:spcBef>
              <a:spcAft>
                <a:spcPct val="0"/>
              </a:spcAft>
            </a:pPr>
            <a:r>
              <a:rPr lang="en-US" altLang="en-US" sz="1200">
                <a:solidFill>
                  <a:srgbClr val="002060"/>
                </a:solidFill>
                <a:latin typeface="Arial" panose="020B0604020202020204" pitchFamily="34" charset="0"/>
                <a:cs typeface="Arial" panose="020B0604020202020204" pitchFamily="34" charset="0"/>
              </a:rPr>
              <a:t>3. </a:t>
            </a:r>
            <a:r>
              <a:rPr lang="vi-VN" altLang="en-US" sz="1200">
                <a:solidFill>
                  <a:srgbClr val="002060"/>
                </a:solidFill>
                <a:latin typeface="+mn-lt"/>
                <a:cs typeface="Arial" panose="020B0604020202020204" pitchFamily="34" charset="0"/>
              </a:rPr>
              <a:t>Dữ </a:t>
            </a:r>
            <a:r>
              <a:rPr lang="vi-VN" altLang="en-US" sz="1200" dirty="0">
                <a:solidFill>
                  <a:srgbClr val="002060"/>
                </a:solidFill>
                <a:latin typeface="+mn-lt"/>
                <a:cs typeface="Arial" panose="020B0604020202020204" pitchFamily="34" charset="0"/>
              </a:rPr>
              <a:t>liệu được sử dụng để làm mẫu là các véc-tơ 128 đặc trưng đã được mã hoá</a:t>
            </a:r>
            <a:r>
              <a:rPr lang="vi-VN" altLang="en-US" sz="1200">
                <a:solidFill>
                  <a:srgbClr val="002060"/>
                </a:solidFill>
                <a:latin typeface="+mn-lt"/>
                <a:cs typeface="Arial" panose="020B0604020202020204" pitchFamily="34" charset="0"/>
              </a:rPr>
              <a:t>. </a:t>
            </a:r>
            <a:endParaRPr lang="en-US" altLang="en-US" sz="1200">
              <a:solidFill>
                <a:srgbClr val="002060"/>
              </a:solidFill>
              <a:latin typeface="Arial" panose="020B0604020202020204" pitchFamily="34" charset="0"/>
              <a:cs typeface="Arial" panose="020B0604020202020204" pitchFamily="34" charset="0"/>
            </a:endParaRPr>
          </a:p>
          <a:p>
            <a:pPr lvl="0" algn="just" eaLnBrk="0" fontAlgn="base" hangingPunct="0">
              <a:lnSpc>
                <a:spcPct val="120000"/>
              </a:lnSpc>
              <a:spcBef>
                <a:spcPct val="0"/>
              </a:spcBef>
              <a:spcAft>
                <a:spcPct val="0"/>
              </a:spcAft>
            </a:pPr>
            <a:r>
              <a:rPr lang="en-US" altLang="en-US" sz="1200">
                <a:solidFill>
                  <a:srgbClr val="002060"/>
                </a:solidFill>
                <a:latin typeface="Arial" panose="020B0604020202020204" pitchFamily="34" charset="0"/>
                <a:cs typeface="Arial" panose="020B0604020202020204" pitchFamily="34" charset="0"/>
              </a:rPr>
              <a:t>4. </a:t>
            </a:r>
            <a:r>
              <a:rPr lang="vi-VN" altLang="en-US" sz="1200">
                <a:solidFill>
                  <a:srgbClr val="002060"/>
                </a:solidFill>
                <a:latin typeface="+mn-lt"/>
                <a:cs typeface="Arial" panose="020B0604020202020204" pitchFamily="34" charset="0"/>
              </a:rPr>
              <a:t>Trung </a:t>
            </a:r>
            <a:r>
              <a:rPr lang="vi-VN" altLang="en-US" sz="1200" dirty="0">
                <a:solidFill>
                  <a:srgbClr val="002060"/>
                </a:solidFill>
                <a:latin typeface="+mn-lt"/>
                <a:cs typeface="Arial" panose="020B0604020202020204" pitchFamily="34" charset="0"/>
              </a:rPr>
              <a:t>bình mỗi người sẽ có 360 mẫu </a:t>
            </a:r>
            <a:r>
              <a:rPr lang="vi-VN" altLang="en-US" sz="1200">
                <a:solidFill>
                  <a:srgbClr val="002060"/>
                </a:solidFill>
                <a:latin typeface="+mn-lt"/>
                <a:cs typeface="Arial" panose="020B0604020202020204" pitchFamily="34" charset="0"/>
              </a:rPr>
              <a:t>mỗi người</a:t>
            </a:r>
            <a:endParaRPr lang="en-US" altLang="en-US" sz="1200">
              <a:solidFill>
                <a:srgbClr val="002060"/>
              </a:solidFill>
              <a:latin typeface="Arial" panose="020B0604020202020204" pitchFamily="34" charset="0"/>
              <a:cs typeface="Arial" panose="020B0604020202020204" pitchFamily="34" charset="0"/>
            </a:endParaRPr>
          </a:p>
          <a:p>
            <a:pPr lvl="0" algn="just" eaLnBrk="0" fontAlgn="base" hangingPunct="0">
              <a:lnSpc>
                <a:spcPct val="120000"/>
              </a:lnSpc>
              <a:spcBef>
                <a:spcPct val="0"/>
              </a:spcBef>
              <a:spcAft>
                <a:spcPct val="0"/>
              </a:spcAft>
            </a:pPr>
            <a:r>
              <a:rPr lang="en-US" altLang="en-US" sz="1200">
                <a:solidFill>
                  <a:srgbClr val="002060"/>
                </a:solidFill>
                <a:latin typeface="Arial" panose="020B0604020202020204" pitchFamily="34" charset="0"/>
                <a:cs typeface="Arial" panose="020B0604020202020204" pitchFamily="34" charset="0"/>
              </a:rPr>
              <a:t>5. Mẫu thử nghiệm từ</a:t>
            </a:r>
            <a:r>
              <a:rPr lang="vi-VN" altLang="en-US" sz="1200">
                <a:solidFill>
                  <a:srgbClr val="002060"/>
                </a:solidFill>
                <a:latin typeface="+mn-lt"/>
                <a:cs typeface="Arial" panose="020B0604020202020204" pitchFamily="34" charset="0"/>
              </a:rPr>
              <a:t> 5 </a:t>
            </a:r>
            <a:r>
              <a:rPr lang="vi-VN" altLang="en-US" sz="1200" dirty="0">
                <a:solidFill>
                  <a:srgbClr val="002060"/>
                </a:solidFill>
                <a:latin typeface="+mn-lt"/>
                <a:cs typeface="Arial" panose="020B0604020202020204" pitchFamily="34" charset="0"/>
              </a:rPr>
              <a:t>thành </a:t>
            </a:r>
            <a:r>
              <a:rPr lang="vi-VN" altLang="en-US" sz="1200">
                <a:solidFill>
                  <a:srgbClr val="002060"/>
                </a:solidFill>
                <a:latin typeface="+mn-lt"/>
                <a:cs typeface="Arial" panose="020B0604020202020204" pitchFamily="34" charset="0"/>
              </a:rPr>
              <a:t>viên trong</a:t>
            </a:r>
            <a:r>
              <a:rPr lang="en-US" altLang="en-US" sz="1200">
                <a:solidFill>
                  <a:srgbClr val="002060"/>
                </a:solidFill>
                <a:latin typeface="Arial" panose="020B0604020202020204" pitchFamily="34" charset="0"/>
                <a:cs typeface="Arial" panose="020B0604020202020204" pitchFamily="34" charset="0"/>
              </a:rPr>
              <a:t> một</a:t>
            </a:r>
            <a:r>
              <a:rPr lang="vi-VN" altLang="en-US" sz="1200">
                <a:solidFill>
                  <a:srgbClr val="002060"/>
                </a:solidFill>
                <a:latin typeface="+mn-lt"/>
                <a:cs typeface="Arial" panose="020B0604020202020204" pitchFamily="34" charset="0"/>
              </a:rPr>
              <a:t> </a:t>
            </a:r>
            <a:r>
              <a:rPr lang="vi-VN" altLang="en-US" sz="1200" dirty="0">
                <a:solidFill>
                  <a:srgbClr val="002060"/>
                </a:solidFill>
                <a:latin typeface="+mn-lt"/>
                <a:cs typeface="Arial" panose="020B0604020202020204" pitchFamily="34" charset="0"/>
              </a:rPr>
              <a:t>gia đình.</a:t>
            </a:r>
          </a:p>
          <a:p>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11</a:t>
            </a:fld>
            <a:endParaRPr lang="en-US"/>
          </a:p>
        </p:txBody>
      </p:sp>
    </p:spTree>
    <p:extLst>
      <p:ext uri="{BB962C8B-B14F-4D97-AF65-F5344CB8AC3E}">
        <p14:creationId xmlns:p14="http://schemas.microsoft.com/office/powerpoint/2010/main" val="369549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12</a:t>
            </a:fld>
            <a:endParaRPr lang="en-US"/>
          </a:p>
        </p:txBody>
      </p:sp>
    </p:spTree>
    <p:extLst>
      <p:ext uri="{BB962C8B-B14F-4D97-AF65-F5344CB8AC3E}">
        <p14:creationId xmlns:p14="http://schemas.microsoft.com/office/powerpoint/2010/main" val="572192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13</a:t>
            </a:fld>
            <a:endParaRPr lang="en-US"/>
          </a:p>
        </p:txBody>
      </p:sp>
    </p:spTree>
    <p:extLst>
      <p:ext uri="{BB962C8B-B14F-4D97-AF65-F5344CB8AC3E}">
        <p14:creationId xmlns:p14="http://schemas.microsoft.com/office/powerpoint/2010/main" val="3634153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002060"/>
                </a:solidFill>
                <a:latin typeface="Arial" panose="020B0604020202020204" pitchFamily="34" charset="0"/>
                <a:cs typeface="Arial" panose="020B0604020202020204" pitchFamily="34" charset="0"/>
              </a:rPr>
              <a:t>Trộn đều dữ liệu trước khi chia Chia tập dữ liệu thành K phần, tại mỗi lần lặp lấy 1 phần làm tập test, K-1 phần còn lại làm tập train</a:t>
            </a:r>
            <a:r>
              <a:rPr lang="en-US" sz="1200" b="1">
                <a:solidFill>
                  <a:srgbClr val="002060"/>
                </a:solidFill>
                <a:latin typeface="Arial" panose="020B0604020202020204" pitchFamily="34" charset="0"/>
                <a:cs typeface="Arial" panose="020B0604020202020204" pitchFamily="34" charset="0"/>
              </a:rPr>
              <a:t> (sử dụng K = 10)</a:t>
            </a:r>
          </a:p>
          <a:p>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14</a:t>
            </a:fld>
            <a:endParaRPr lang="en-US"/>
          </a:p>
        </p:txBody>
      </p:sp>
    </p:spTree>
    <p:extLst>
      <p:ext uri="{BB962C8B-B14F-4D97-AF65-F5344CB8AC3E}">
        <p14:creationId xmlns:p14="http://schemas.microsoft.com/office/powerpoint/2010/main" val="1983875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15</a:t>
            </a:fld>
            <a:endParaRPr lang="en-US"/>
          </a:p>
        </p:txBody>
      </p:sp>
    </p:spTree>
    <p:extLst>
      <p:ext uri="{BB962C8B-B14F-4D97-AF65-F5344CB8AC3E}">
        <p14:creationId xmlns:p14="http://schemas.microsoft.com/office/powerpoint/2010/main" val="787331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16</a:t>
            </a:fld>
            <a:endParaRPr lang="en-US"/>
          </a:p>
        </p:txBody>
      </p:sp>
    </p:spTree>
    <p:extLst>
      <p:ext uri="{BB962C8B-B14F-4D97-AF65-F5344CB8AC3E}">
        <p14:creationId xmlns:p14="http://schemas.microsoft.com/office/powerpoint/2010/main" val="1570058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17</a:t>
            </a:fld>
            <a:endParaRPr lang="en-US"/>
          </a:p>
        </p:txBody>
      </p:sp>
    </p:spTree>
    <p:extLst>
      <p:ext uri="{BB962C8B-B14F-4D97-AF65-F5344CB8AC3E}">
        <p14:creationId xmlns:p14="http://schemas.microsoft.com/office/powerpoint/2010/main" val="37246953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20000"/>
              </a:lnSpc>
              <a:spcAft>
                <a:spcPts val="600"/>
              </a:spcAft>
              <a:buFont typeface="Wingdings" panose="05000000000000000000" pitchFamily="2" charset="2"/>
              <a:buChar char="v"/>
            </a:pPr>
            <a:r>
              <a:rPr lang="en-US" sz="1200" b="1">
                <a:solidFill>
                  <a:srgbClr val="002060"/>
                </a:solidFill>
                <a:latin typeface="Arial" panose="020B0604020202020204" pitchFamily="34" charset="0"/>
                <a:cs typeface="Arial" panose="020B0604020202020204" pitchFamily="34" charset="0"/>
              </a:rPr>
              <a:t>Flask framework</a:t>
            </a:r>
          </a:p>
          <a:p>
            <a:pPr>
              <a:lnSpc>
                <a:spcPct val="120000"/>
              </a:lnSpc>
            </a:pPr>
            <a:r>
              <a:rPr lang="en-US" sz="1200">
                <a:solidFill>
                  <a:srgbClr val="002060"/>
                </a:solidFill>
                <a:latin typeface="Arial" panose="020B0604020202020204" pitchFamily="34" charset="0"/>
                <a:ea typeface="Calibri" panose="020F0502020204030204" pitchFamily="34" charset="0"/>
                <a:cs typeface="Arial" panose="020B0604020202020204" pitchFamily="34" charset="0"/>
              </a:rPr>
              <a:t>Yêu cầu đặt ra:</a:t>
            </a:r>
            <a:r>
              <a:rPr lang="vi-VN" sz="1200">
                <a:solidFill>
                  <a:srgbClr val="002060"/>
                </a:solidFill>
                <a:latin typeface="+mn-lt"/>
                <a:ea typeface="Calibri" panose="020F0502020204030204" pitchFamily="34" charset="0"/>
                <a:cs typeface="Arial" panose="020B0604020202020204" pitchFamily="34" charset="0"/>
              </a:rPr>
              <a:t> </a:t>
            </a:r>
          </a:p>
          <a:p>
            <a:pPr marL="342900" indent="-342900">
              <a:lnSpc>
                <a:spcPct val="120000"/>
              </a:lnSpc>
              <a:buFont typeface="Arial" panose="020B0604020202020204" pitchFamily="34" charset="0"/>
              <a:buChar char="•"/>
            </a:pPr>
            <a:r>
              <a:rPr lang="vi-VN" sz="1200">
                <a:solidFill>
                  <a:srgbClr val="002060"/>
                </a:solidFill>
                <a:latin typeface="+mn-lt"/>
                <a:ea typeface="Calibri" panose="020F0502020204030204" pitchFamily="34" charset="0"/>
                <a:cs typeface="Arial" panose="020B0604020202020204" pitchFamily="34" charset="0"/>
              </a:rPr>
              <a:t>Cần có khả năng cập nhật khuôn </a:t>
            </a:r>
            <a:r>
              <a:rPr lang="en-US" sz="1200">
                <a:solidFill>
                  <a:srgbClr val="002060"/>
                </a:solidFill>
                <a:latin typeface="Arial" panose="020B0604020202020204" pitchFamily="34" charset="0"/>
                <a:ea typeface="Calibri" panose="020F0502020204030204" pitchFamily="34" charset="0"/>
                <a:cs typeface="Arial" panose="020B0604020202020204" pitchFamily="34" charset="0"/>
              </a:rPr>
              <a:t>mặt</a:t>
            </a:r>
            <a:r>
              <a:rPr lang="vi-VN" sz="1200">
                <a:solidFill>
                  <a:srgbClr val="002060"/>
                </a:solidFill>
                <a:latin typeface="+mn-lt"/>
                <a:ea typeface="Calibri" panose="020F0502020204030204" pitchFamily="34" charset="0"/>
                <a:cs typeface="Arial" panose="020B0604020202020204" pitchFamily="34" charset="0"/>
              </a:rPr>
              <a:t> của người sở hữu mới </a:t>
            </a:r>
          </a:p>
          <a:p>
            <a:pPr marL="342900" indent="-342900">
              <a:lnSpc>
                <a:spcPct val="120000"/>
              </a:lnSpc>
              <a:buFont typeface="Arial" panose="020B0604020202020204" pitchFamily="34" charset="0"/>
              <a:buChar char="•"/>
            </a:pPr>
            <a:r>
              <a:rPr lang="vi-VN" sz="1200">
                <a:solidFill>
                  <a:srgbClr val="002060"/>
                </a:solidFill>
                <a:latin typeface="+mn-lt"/>
                <a:ea typeface="Calibri" panose="020F0502020204030204" pitchFamily="34" charset="0"/>
                <a:cs typeface="Arial" panose="020B0604020202020204" pitchFamily="34" charset="0"/>
              </a:rPr>
              <a:t>Cần “huấn luyện lại” mô hình. </a:t>
            </a:r>
          </a:p>
          <a:p>
            <a:pPr>
              <a:lnSpc>
                <a:spcPct val="120000"/>
              </a:lnSpc>
            </a:pPr>
            <a:r>
              <a:rPr lang="vi-VN" sz="1200">
                <a:solidFill>
                  <a:srgbClr val="002060"/>
                </a:solidFill>
                <a:latin typeface="+mn-lt"/>
                <a:ea typeface="Calibri" panose="020F0502020204030204" pitchFamily="34" charset="0"/>
                <a:cs typeface="Arial" panose="020B0604020202020204" pitchFamily="34" charset="0"/>
              </a:rPr>
              <a:t>Tuy nhiên, raspberry Pi 3B: Ram 1GB. Khi khởi động, bộ nhớ chiếm dụng bởi hệ điều hành nên tầng ứng dụng chỉ sử dụng được khoảng 120MB</a:t>
            </a:r>
            <a:r>
              <a:rPr lang="en-US" sz="1200">
                <a:solidFill>
                  <a:srgbClr val="002060"/>
                </a:solidFill>
                <a:latin typeface="Arial" panose="020B0604020202020204" pitchFamily="34" charset="0"/>
                <a:ea typeface="Calibri" panose="020F0502020204030204" pitchFamily="34" charset="0"/>
                <a:cs typeface="Arial" panose="020B0604020202020204" pitchFamily="34" charset="0"/>
              </a:rPr>
              <a:t>.</a:t>
            </a:r>
            <a:endParaRPr lang="vi-VN" sz="1200">
              <a:solidFill>
                <a:srgbClr val="002060"/>
              </a:solidFill>
              <a:latin typeface="+mn-lt"/>
              <a:ea typeface="Calibri" panose="020F0502020204030204" pitchFamily="34" charset="0"/>
              <a:cs typeface="Arial" panose="020B0604020202020204" pitchFamily="34" charset="0"/>
            </a:endParaRPr>
          </a:p>
          <a:p>
            <a:pPr marL="342900" indent="-342900">
              <a:lnSpc>
                <a:spcPct val="120000"/>
              </a:lnSpc>
              <a:buFont typeface="Arial" panose="020B0604020202020204" pitchFamily="34" charset="0"/>
              <a:buChar char="•"/>
            </a:pPr>
            <a:r>
              <a:rPr lang="vi-VN" sz="1200">
                <a:solidFill>
                  <a:srgbClr val="002060"/>
                </a:solidFill>
                <a:latin typeface="+mn-lt"/>
                <a:ea typeface="Calibri" panose="020F0502020204030204" pitchFamily="34" charset="0"/>
                <a:cs typeface="Arial" panose="020B0604020202020204" pitchFamily="34" charset="0"/>
              </a:rPr>
              <a:t>Cạn kiệt bộ nhớ </a:t>
            </a:r>
          </a:p>
          <a:p>
            <a:pPr marL="342900" indent="-342900">
              <a:lnSpc>
                <a:spcPct val="120000"/>
              </a:lnSpc>
              <a:buFont typeface="Arial" panose="020B0604020202020204" pitchFamily="34" charset="0"/>
              <a:buChar char="•"/>
            </a:pPr>
            <a:r>
              <a:rPr lang="vi-VN" sz="1200">
                <a:solidFill>
                  <a:srgbClr val="002060"/>
                </a:solidFill>
                <a:latin typeface="+mn-lt"/>
                <a:ea typeface="Calibri" panose="020F0502020204030204" pitchFamily="34" charset="0"/>
                <a:cs typeface="Arial" panose="020B0604020202020204" pitchFamily="34" charset="0"/>
              </a:rPr>
              <a:t>Cần một máy tính đủ mạnh để huấn luyện</a:t>
            </a:r>
          </a:p>
          <a:p>
            <a:pPr marL="342900" indent="-342900">
              <a:lnSpc>
                <a:spcPct val="120000"/>
              </a:lnSpc>
              <a:buFont typeface="Arial" panose="020B0604020202020204" pitchFamily="34" charset="0"/>
              <a:buChar char="•"/>
            </a:pPr>
            <a:r>
              <a:rPr lang="vi-VN" sz="1200">
                <a:solidFill>
                  <a:srgbClr val="002060"/>
                </a:solidFill>
                <a:latin typeface="+mn-lt"/>
                <a:ea typeface="Calibri" panose="020F0502020204030204" pitchFamily="34" charset="0"/>
                <a:cs typeface="Arial" panose="020B0604020202020204" pitchFamily="34" charset="0"/>
              </a:rPr>
              <a:t>Cần server</a:t>
            </a:r>
            <a:endParaRPr lang="en-US" sz="1200">
              <a:solidFill>
                <a:srgbClr val="002060"/>
              </a:solidFill>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18</a:t>
            </a:fld>
            <a:endParaRPr lang="en-US"/>
          </a:p>
        </p:txBody>
      </p:sp>
    </p:spTree>
    <p:extLst>
      <p:ext uri="{BB962C8B-B14F-4D97-AF65-F5344CB8AC3E}">
        <p14:creationId xmlns:p14="http://schemas.microsoft.com/office/powerpoint/2010/main" val="39009496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19</a:t>
            </a:fld>
            <a:endParaRPr lang="en-US"/>
          </a:p>
        </p:txBody>
      </p:sp>
    </p:spTree>
    <p:extLst>
      <p:ext uri="{BB962C8B-B14F-4D97-AF65-F5344CB8AC3E}">
        <p14:creationId xmlns:p14="http://schemas.microsoft.com/office/powerpoint/2010/main" val="2735526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BEBFFE0-9EC3-4677-B3D9-0FF3A752A218}" type="slidenum">
              <a:rPr lang="en-US" smtClean="0"/>
              <a:t>2</a:t>
            </a:fld>
            <a:endParaRPr lang="en-US"/>
          </a:p>
        </p:txBody>
      </p:sp>
    </p:spTree>
    <p:extLst>
      <p:ext uri="{BB962C8B-B14F-4D97-AF65-F5344CB8AC3E}">
        <p14:creationId xmlns:p14="http://schemas.microsoft.com/office/powerpoint/2010/main" val="788818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BEBFFE0-9EC3-4677-B3D9-0FF3A752A218}" type="slidenum">
              <a:rPr lang="en-US" smtClean="0"/>
              <a:t>20</a:t>
            </a:fld>
            <a:endParaRPr lang="en-US"/>
          </a:p>
        </p:txBody>
      </p:sp>
    </p:spTree>
    <p:extLst>
      <p:ext uri="{BB962C8B-B14F-4D97-AF65-F5344CB8AC3E}">
        <p14:creationId xmlns:p14="http://schemas.microsoft.com/office/powerpoint/2010/main" val="20771339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21</a:t>
            </a:fld>
            <a:endParaRPr lang="en-US"/>
          </a:p>
        </p:txBody>
      </p:sp>
    </p:spTree>
    <p:extLst>
      <p:ext uri="{BB962C8B-B14F-4D97-AF65-F5344CB8AC3E}">
        <p14:creationId xmlns:p14="http://schemas.microsoft.com/office/powerpoint/2010/main" val="15388083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Sử dụng đặc trưng Histogram of Oriented Gradients (HOG) để nhận dạng khuôn mặt. Tính năng phát hiện đặc trưng khuôn mặt bằng cách lấy mẫu đồng nhất các tính năng HOG nhằm loại bỏ dư thừa trong dữ liệu, cải thiện hiệu quả tính toán và tránh bị overfitting</a:t>
            </a:r>
            <a:r>
              <a:rPr lang="en-VN" sz="1200" kern="1200">
                <a:solidFill>
                  <a:schemeClr val="tx1"/>
                </a:solidFill>
                <a:effectLst/>
                <a:latin typeface="+mn-lt"/>
                <a:ea typeface="+mn-ea"/>
                <a:cs typeface="+mn-cs"/>
              </a:rPr>
              <a:t>. Sau đó </a:t>
            </a:r>
            <a:r>
              <a:rPr lang="en-US" sz="1200" kern="1200">
                <a:solidFill>
                  <a:schemeClr val="tx1"/>
                </a:solidFill>
                <a:effectLst/>
                <a:latin typeface="+mn-lt"/>
                <a:ea typeface="+mn-ea"/>
                <a:cs typeface="+mn-cs"/>
              </a:rPr>
              <a:t>mã hoá khuôn mặt với thư viện dlib</a:t>
            </a:r>
            <a:r>
              <a:rPr lang="en-VN">
                <a:effectLst/>
              </a:rPr>
              <a:t> </a:t>
            </a:r>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22</a:t>
            </a:fld>
            <a:endParaRPr lang="en-US"/>
          </a:p>
        </p:txBody>
      </p:sp>
    </p:spTree>
    <p:extLst>
      <p:ext uri="{BB962C8B-B14F-4D97-AF65-F5344CB8AC3E}">
        <p14:creationId xmlns:p14="http://schemas.microsoft.com/office/powerpoint/2010/main" val="29292964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Sử dụng đặc trưng Histogram of Oriented Gradients (HOG) để nhận dạng khuôn mặt. Tính năng phát hiện đặc trưng khuôn mặt bằng cách lấy mẫu đồng nhất các tính năng HOG nhằm loại bỏ dư thừa trong dữ liệu, cải thiện hiệu quả tính toán và tránh bị overfitting</a:t>
            </a:r>
            <a:r>
              <a:rPr lang="en-VN" sz="1200" kern="1200">
                <a:solidFill>
                  <a:schemeClr val="tx1"/>
                </a:solidFill>
                <a:effectLst/>
                <a:latin typeface="+mn-lt"/>
                <a:ea typeface="+mn-ea"/>
                <a:cs typeface="+mn-cs"/>
              </a:rPr>
              <a:t>. Sau đó </a:t>
            </a:r>
            <a:r>
              <a:rPr lang="en-US" sz="1200" kern="1200">
                <a:solidFill>
                  <a:schemeClr val="tx1"/>
                </a:solidFill>
                <a:effectLst/>
                <a:latin typeface="+mn-lt"/>
                <a:ea typeface="+mn-ea"/>
                <a:cs typeface="+mn-cs"/>
              </a:rPr>
              <a:t>mã hoá khuôn mặt với thư viện dlib</a:t>
            </a:r>
            <a:r>
              <a:rPr lang="en-VN">
                <a:effectLst/>
              </a:rPr>
              <a:t> </a:t>
            </a:r>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23</a:t>
            </a:fld>
            <a:endParaRPr lang="en-US"/>
          </a:p>
        </p:txBody>
      </p:sp>
    </p:spTree>
    <p:extLst>
      <p:ext uri="{BB962C8B-B14F-4D97-AF65-F5344CB8AC3E}">
        <p14:creationId xmlns:p14="http://schemas.microsoft.com/office/powerpoint/2010/main" val="28742507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24</a:t>
            </a:fld>
            <a:endParaRPr lang="en-US"/>
          </a:p>
        </p:txBody>
      </p:sp>
    </p:spTree>
    <p:extLst>
      <p:ext uri="{BB962C8B-B14F-4D97-AF65-F5344CB8AC3E}">
        <p14:creationId xmlns:p14="http://schemas.microsoft.com/office/powerpoint/2010/main" val="41729836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25</a:t>
            </a:fld>
            <a:endParaRPr lang="en-US"/>
          </a:p>
        </p:txBody>
      </p:sp>
    </p:spTree>
    <p:extLst>
      <p:ext uri="{BB962C8B-B14F-4D97-AF65-F5344CB8AC3E}">
        <p14:creationId xmlns:p14="http://schemas.microsoft.com/office/powerpoint/2010/main" val="8957995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26</a:t>
            </a:fld>
            <a:endParaRPr lang="en-US"/>
          </a:p>
        </p:txBody>
      </p:sp>
    </p:spTree>
    <p:extLst>
      <p:ext uri="{BB962C8B-B14F-4D97-AF65-F5344CB8AC3E}">
        <p14:creationId xmlns:p14="http://schemas.microsoft.com/office/powerpoint/2010/main" val="15373196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27</a:t>
            </a:fld>
            <a:endParaRPr lang="en-US"/>
          </a:p>
        </p:txBody>
      </p:sp>
    </p:spTree>
    <p:extLst>
      <p:ext uri="{BB962C8B-B14F-4D97-AF65-F5344CB8AC3E}">
        <p14:creationId xmlns:p14="http://schemas.microsoft.com/office/powerpoint/2010/main" val="2657132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28</a:t>
            </a:fld>
            <a:endParaRPr lang="en-US"/>
          </a:p>
        </p:txBody>
      </p:sp>
    </p:spTree>
    <p:extLst>
      <p:ext uri="{BB962C8B-B14F-4D97-AF65-F5344CB8AC3E}">
        <p14:creationId xmlns:p14="http://schemas.microsoft.com/office/powerpoint/2010/main" val="32119826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29</a:t>
            </a:fld>
            <a:endParaRPr lang="en-US"/>
          </a:p>
        </p:txBody>
      </p:sp>
    </p:spTree>
    <p:extLst>
      <p:ext uri="{BB962C8B-B14F-4D97-AF65-F5344CB8AC3E}">
        <p14:creationId xmlns:p14="http://schemas.microsoft.com/office/powerpoint/2010/main" val="3438847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BEBFFE0-9EC3-4677-B3D9-0FF3A752A218}" type="slidenum">
              <a:rPr lang="en-US" smtClean="0"/>
              <a:t>3</a:t>
            </a:fld>
            <a:endParaRPr lang="en-US"/>
          </a:p>
        </p:txBody>
      </p:sp>
    </p:spTree>
    <p:extLst>
      <p:ext uri="{BB962C8B-B14F-4D97-AF65-F5344CB8AC3E}">
        <p14:creationId xmlns:p14="http://schemas.microsoft.com/office/powerpoint/2010/main" val="34197290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30</a:t>
            </a:fld>
            <a:endParaRPr lang="en-US"/>
          </a:p>
        </p:txBody>
      </p:sp>
    </p:spTree>
    <p:extLst>
      <p:ext uri="{BB962C8B-B14F-4D97-AF65-F5344CB8AC3E}">
        <p14:creationId xmlns:p14="http://schemas.microsoft.com/office/powerpoint/2010/main" val="32470707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2BEBFFE0-9EC3-4677-B3D9-0FF3A752A218}" type="slidenum">
              <a:rPr lang="en-US" smtClean="0"/>
              <a:t>31</a:t>
            </a:fld>
            <a:endParaRPr lang="en-US"/>
          </a:p>
        </p:txBody>
      </p:sp>
    </p:spTree>
    <p:extLst>
      <p:ext uri="{BB962C8B-B14F-4D97-AF65-F5344CB8AC3E}">
        <p14:creationId xmlns:p14="http://schemas.microsoft.com/office/powerpoint/2010/main" val="3030199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4</a:t>
            </a:fld>
            <a:endParaRPr lang="en-US"/>
          </a:p>
        </p:txBody>
      </p:sp>
    </p:spTree>
    <p:extLst>
      <p:ext uri="{BB962C8B-B14F-4D97-AF65-F5344CB8AC3E}">
        <p14:creationId xmlns:p14="http://schemas.microsoft.com/office/powerpoint/2010/main" val="293540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5</a:t>
            </a:fld>
            <a:endParaRPr lang="en-US"/>
          </a:p>
        </p:txBody>
      </p:sp>
    </p:spTree>
    <p:extLst>
      <p:ext uri="{BB962C8B-B14F-4D97-AF65-F5344CB8AC3E}">
        <p14:creationId xmlns:p14="http://schemas.microsoft.com/office/powerpoint/2010/main" val="2648151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6</a:t>
            </a:fld>
            <a:endParaRPr lang="en-US"/>
          </a:p>
        </p:txBody>
      </p:sp>
    </p:spTree>
    <p:extLst>
      <p:ext uri="{BB962C8B-B14F-4D97-AF65-F5344CB8AC3E}">
        <p14:creationId xmlns:p14="http://schemas.microsoft.com/office/powerpoint/2010/main" val="1831243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7</a:t>
            </a:fld>
            <a:endParaRPr lang="en-US"/>
          </a:p>
        </p:txBody>
      </p:sp>
    </p:spTree>
    <p:extLst>
      <p:ext uri="{BB962C8B-B14F-4D97-AF65-F5344CB8AC3E}">
        <p14:creationId xmlns:p14="http://schemas.microsoft.com/office/powerpoint/2010/main" val="437968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8</a:t>
            </a:fld>
            <a:endParaRPr lang="en-US"/>
          </a:p>
        </p:txBody>
      </p:sp>
    </p:spTree>
    <p:extLst>
      <p:ext uri="{BB962C8B-B14F-4D97-AF65-F5344CB8AC3E}">
        <p14:creationId xmlns:p14="http://schemas.microsoft.com/office/powerpoint/2010/main" val="1029109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BEBFFE0-9EC3-4677-B3D9-0FF3A752A218}" type="slidenum">
              <a:rPr lang="en-US" smtClean="0"/>
              <a:t>9</a:t>
            </a:fld>
            <a:endParaRPr lang="en-US"/>
          </a:p>
        </p:txBody>
      </p:sp>
    </p:spTree>
    <p:extLst>
      <p:ext uri="{BB962C8B-B14F-4D97-AF65-F5344CB8AC3E}">
        <p14:creationId xmlns:p14="http://schemas.microsoft.com/office/powerpoint/2010/main" val="2200489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56922A-5240-4E01-8AE9-5335090095B9}" type="slidenum">
              <a:rPr lang="en-US" smtClean="0"/>
              <a:t>‹#›</a:t>
            </a:fld>
            <a:endParaRPr lang="en-US"/>
          </a:p>
        </p:txBody>
      </p:sp>
    </p:spTree>
    <p:extLst>
      <p:ext uri="{BB962C8B-B14F-4D97-AF65-F5344CB8AC3E}">
        <p14:creationId xmlns:p14="http://schemas.microsoft.com/office/powerpoint/2010/main" val="1306652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Main_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4802" y="-19050"/>
            <a:ext cx="1827839" cy="45719"/>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7316160" y="-19050"/>
            <a:ext cx="1827839" cy="45719"/>
          </a:xfrm>
          <a:prstGeom prst="rect">
            <a:avLst/>
          </a:prstGeom>
          <a:solidFill>
            <a:srgbClr val="01D4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650875" y="-19050"/>
            <a:ext cx="1827839" cy="45719"/>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478714" y="-19050"/>
            <a:ext cx="1827839" cy="45719"/>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823037" y="-19050"/>
            <a:ext cx="1827839" cy="45719"/>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6246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Section_Bre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1726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2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6400800" cy="5143500"/>
          </a:xfrm>
        </p:spPr>
        <p:txBody>
          <a:bodyPr/>
          <a:lstStyle/>
          <a:p>
            <a:r>
              <a:rPr lang="en-US"/>
              <a:t>Click icon to add picture</a:t>
            </a:r>
          </a:p>
        </p:txBody>
      </p:sp>
    </p:spTree>
    <p:extLst>
      <p:ext uri="{BB962C8B-B14F-4D97-AF65-F5344CB8AC3E}">
        <p14:creationId xmlns:p14="http://schemas.microsoft.com/office/powerpoint/2010/main" val="3337286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_FullScreen_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p:spPr>
        <p:txBody>
          <a:bodyPr/>
          <a:lstStyle/>
          <a:p>
            <a:r>
              <a:rPr lang="en-US"/>
              <a:t>Click icon to add picture</a:t>
            </a:r>
          </a:p>
        </p:txBody>
      </p:sp>
    </p:spTree>
    <p:extLst>
      <p:ext uri="{BB962C8B-B14F-4D97-AF65-F5344CB8AC3E}">
        <p14:creationId xmlns:p14="http://schemas.microsoft.com/office/powerpoint/2010/main" val="2087846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2024336"/>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5C56922A-5240-4E01-8AE9-5335090095B9}" type="slidenum">
              <a:rPr lang="en-US" smtClean="0"/>
              <a:t>‹#›</a:t>
            </a:fld>
            <a:endParaRPr lang="en-US"/>
          </a:p>
        </p:txBody>
      </p:sp>
    </p:spTree>
    <p:extLst>
      <p:ext uri="{BB962C8B-B14F-4D97-AF65-F5344CB8AC3E}">
        <p14:creationId xmlns:p14="http://schemas.microsoft.com/office/powerpoint/2010/main" val="3054102567"/>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58" r:id="rId3"/>
    <p:sldLayoutId id="2147483657" r:id="rId4"/>
    <p:sldLayoutId id="2147483659" r:id="rId5"/>
    <p:sldLayoutId id="2147483660" r:id="rId6"/>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485403" y="1659169"/>
            <a:ext cx="8068379" cy="1567544"/>
          </a:xfrm>
          <a:prstGeom prst="roundRect">
            <a:avLst/>
          </a:prstGeom>
          <a:ln w="38100">
            <a:solidFill>
              <a:srgbClr val="0000F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cap="all" dirty="0">
                <a:solidFill>
                  <a:srgbClr val="C00000"/>
                </a:solidFill>
                <a:latin typeface="Arial" panose="020B0604020202020204" pitchFamily="34" charset="0"/>
                <a:cs typeface="Arial" panose="020B0604020202020204" pitchFamily="34" charset="0"/>
              </a:rPr>
              <a:t>ỨNG DỤNG NHẬN DIỆN KHUÔN MẶT </a:t>
            </a:r>
            <a:endParaRPr lang="en-US" sz="3200" dirty="0">
              <a:solidFill>
                <a:srgbClr val="C00000"/>
              </a:solidFill>
              <a:latin typeface="Arial" panose="020B0604020202020204" pitchFamily="34" charset="0"/>
              <a:cs typeface="Arial" panose="020B0604020202020204" pitchFamily="34" charset="0"/>
            </a:endParaRPr>
          </a:p>
          <a:p>
            <a:pPr algn="ctr"/>
            <a:r>
              <a:rPr lang="en-US" sz="3200" b="1" cap="all" dirty="0" err="1">
                <a:solidFill>
                  <a:srgbClr val="C00000"/>
                </a:solidFill>
                <a:latin typeface="Arial" panose="020B0604020202020204" pitchFamily="34" charset="0"/>
                <a:cs typeface="Arial" panose="020B0604020202020204" pitchFamily="34" charset="0"/>
              </a:rPr>
              <a:t>để</a:t>
            </a:r>
            <a:r>
              <a:rPr lang="vi-VN" sz="3200" b="1" cap="all" dirty="0">
                <a:solidFill>
                  <a:srgbClr val="C00000"/>
                </a:solidFill>
                <a:latin typeface="Arial" panose="020B0604020202020204" pitchFamily="34" charset="0"/>
                <a:cs typeface="Arial" panose="020B0604020202020204" pitchFamily="34" charset="0"/>
              </a:rPr>
              <a:t> mở khoá tự động</a:t>
            </a:r>
            <a:endParaRPr lang="en-US" sz="3200" dirty="0">
              <a:solidFill>
                <a:srgbClr val="C00000"/>
              </a:solidFill>
              <a:latin typeface="Arial" panose="020B0604020202020204" pitchFamily="34" charset="0"/>
              <a:cs typeface="Arial" panose="020B0604020202020204" pitchFamily="34" charset="0"/>
            </a:endParaRPr>
          </a:p>
        </p:txBody>
      </p:sp>
      <p:sp>
        <p:nvSpPr>
          <p:cNvPr id="14" name="TextBox 13"/>
          <p:cNvSpPr txBox="1"/>
          <p:nvPr/>
        </p:nvSpPr>
        <p:spPr>
          <a:xfrm>
            <a:off x="5516137" y="3617648"/>
            <a:ext cx="3395208" cy="1007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latinLnBrk="1" hangingPunct="0">
              <a:spcAft>
                <a:spcPts val="600"/>
              </a:spcAft>
            </a:pPr>
            <a:r>
              <a:rPr lang="en-US" sz="1600" u="sng" dirty="0" err="1">
                <a:latin typeface="Arial" panose="020B0604020202020204" pitchFamily="34" charset="0"/>
                <a:cs typeface="Arial" panose="020B0604020202020204" pitchFamily="34" charset="0"/>
                <a:sym typeface="Helvetica Light"/>
              </a:rPr>
              <a:t>Sinh</a:t>
            </a:r>
            <a:r>
              <a:rPr lang="en-US" sz="1600" u="sng" dirty="0">
                <a:latin typeface="Arial" panose="020B0604020202020204" pitchFamily="34" charset="0"/>
                <a:cs typeface="Arial" panose="020B0604020202020204" pitchFamily="34" charset="0"/>
                <a:sym typeface="Helvetica Light"/>
              </a:rPr>
              <a:t> </a:t>
            </a:r>
            <a:r>
              <a:rPr lang="en-US" sz="1600" u="sng" dirty="0" err="1">
                <a:latin typeface="Arial" panose="020B0604020202020204" pitchFamily="34" charset="0"/>
                <a:cs typeface="Arial" panose="020B0604020202020204" pitchFamily="34" charset="0"/>
                <a:sym typeface="Helvetica Light"/>
              </a:rPr>
              <a:t>viên</a:t>
            </a:r>
            <a:r>
              <a:rPr lang="en-US" sz="1600" u="sng" dirty="0">
                <a:latin typeface="Arial" panose="020B0604020202020204" pitchFamily="34" charset="0"/>
                <a:cs typeface="Arial" panose="020B0604020202020204" pitchFamily="34" charset="0"/>
                <a:sym typeface="Helvetica Light"/>
              </a:rPr>
              <a:t> </a:t>
            </a:r>
            <a:r>
              <a:rPr lang="en-US" sz="1600" u="sng" dirty="0" err="1">
                <a:latin typeface="Arial" panose="020B0604020202020204" pitchFamily="34" charset="0"/>
                <a:cs typeface="Arial" panose="020B0604020202020204" pitchFamily="34" charset="0"/>
                <a:sym typeface="Helvetica Light"/>
              </a:rPr>
              <a:t>thực</a:t>
            </a:r>
            <a:r>
              <a:rPr lang="en-US" sz="1600" u="sng" dirty="0">
                <a:latin typeface="Arial" panose="020B0604020202020204" pitchFamily="34" charset="0"/>
                <a:cs typeface="Arial" panose="020B0604020202020204" pitchFamily="34" charset="0"/>
                <a:sym typeface="Helvetica Light"/>
              </a:rPr>
              <a:t> </a:t>
            </a:r>
            <a:r>
              <a:rPr lang="en-US" sz="1600" u="sng" dirty="0" err="1">
                <a:latin typeface="Arial" panose="020B0604020202020204" pitchFamily="34" charset="0"/>
                <a:cs typeface="Arial" panose="020B0604020202020204" pitchFamily="34" charset="0"/>
                <a:sym typeface="Helvetica Light"/>
              </a:rPr>
              <a:t>hiện</a:t>
            </a:r>
            <a:r>
              <a:rPr lang="en-US" sz="1600" u="sng" dirty="0">
                <a:latin typeface="Arial" panose="020B0604020202020204" pitchFamily="34" charset="0"/>
                <a:cs typeface="Arial" panose="020B0604020202020204" pitchFamily="34" charset="0"/>
                <a:sym typeface="Helvetica Light"/>
              </a:rPr>
              <a:t>:</a:t>
            </a:r>
          </a:p>
          <a:p>
            <a:pPr algn="ctr" defTabSz="309563" latinLnBrk="1" hangingPunct="0">
              <a:spcAft>
                <a:spcPts val="600"/>
              </a:spcAft>
            </a:pPr>
            <a:r>
              <a:rPr lang="en-US" sz="1600" b="1" dirty="0" err="1">
                <a:latin typeface="Arial" panose="020B0604020202020204" pitchFamily="34" charset="0"/>
                <a:cs typeface="Arial" panose="020B0604020202020204" pitchFamily="34" charset="0"/>
                <a:sym typeface="Helvetica Light"/>
              </a:rPr>
              <a:t>Đào</a:t>
            </a:r>
            <a:r>
              <a:rPr lang="en-US" sz="1600" b="1" dirty="0">
                <a:latin typeface="Arial" panose="020B0604020202020204" pitchFamily="34" charset="0"/>
                <a:cs typeface="Arial" panose="020B0604020202020204" pitchFamily="34" charset="0"/>
                <a:sym typeface="Helvetica Light"/>
              </a:rPr>
              <a:t> </a:t>
            </a:r>
            <a:r>
              <a:rPr lang="en-US" sz="1600" b="1" dirty="0" err="1">
                <a:latin typeface="Arial" panose="020B0604020202020204" pitchFamily="34" charset="0"/>
                <a:cs typeface="Arial" panose="020B0604020202020204" pitchFamily="34" charset="0"/>
                <a:sym typeface="Helvetica Light"/>
              </a:rPr>
              <a:t>Công</a:t>
            </a:r>
            <a:r>
              <a:rPr lang="en-US" sz="1600" b="1" dirty="0">
                <a:latin typeface="Arial" panose="020B0604020202020204" pitchFamily="34" charset="0"/>
                <a:cs typeface="Arial" panose="020B0604020202020204" pitchFamily="34" charset="0"/>
                <a:sym typeface="Helvetica Light"/>
              </a:rPr>
              <a:t> </a:t>
            </a:r>
            <a:r>
              <a:rPr lang="en-US" sz="1600" b="1" dirty="0" err="1">
                <a:latin typeface="Arial" panose="020B0604020202020204" pitchFamily="34" charset="0"/>
                <a:cs typeface="Arial" panose="020B0604020202020204" pitchFamily="34" charset="0"/>
                <a:sym typeface="Helvetica Light"/>
              </a:rPr>
              <a:t>Tính</a:t>
            </a:r>
            <a:r>
              <a:rPr lang="en-US" sz="1600" b="1" dirty="0">
                <a:latin typeface="Arial" panose="020B0604020202020204" pitchFamily="34" charset="0"/>
                <a:cs typeface="Arial" panose="020B0604020202020204" pitchFamily="34" charset="0"/>
                <a:sym typeface="Helvetica Light"/>
              </a:rPr>
              <a:t> - B1709632</a:t>
            </a:r>
          </a:p>
          <a:p>
            <a:pPr algn="ctr" defTabSz="309563" latinLnBrk="1" hangingPunct="0">
              <a:spcAft>
                <a:spcPts val="600"/>
              </a:spcAft>
            </a:pPr>
            <a:r>
              <a:rPr lang="en-US" sz="1600" b="1" dirty="0" err="1">
                <a:latin typeface="Arial" panose="020B0604020202020204" pitchFamily="34" charset="0"/>
                <a:cs typeface="Arial" panose="020B0604020202020204" pitchFamily="34" charset="0"/>
                <a:sym typeface="Helvetica Light"/>
              </a:rPr>
              <a:t>Tạ</a:t>
            </a:r>
            <a:r>
              <a:rPr lang="en-US" sz="1600" b="1" dirty="0">
                <a:latin typeface="Arial" panose="020B0604020202020204" pitchFamily="34" charset="0"/>
                <a:cs typeface="Arial" panose="020B0604020202020204" pitchFamily="34" charset="0"/>
                <a:sym typeface="Helvetica Light"/>
              </a:rPr>
              <a:t> </a:t>
            </a:r>
            <a:r>
              <a:rPr lang="en-US" sz="1600" b="1" dirty="0" err="1">
                <a:latin typeface="Arial" panose="020B0604020202020204" pitchFamily="34" charset="0"/>
                <a:cs typeface="Arial" panose="020B0604020202020204" pitchFamily="34" charset="0"/>
                <a:sym typeface="Helvetica Light"/>
              </a:rPr>
              <a:t>Đặng</a:t>
            </a:r>
            <a:r>
              <a:rPr lang="en-US" sz="1600" b="1" dirty="0">
                <a:latin typeface="Arial" panose="020B0604020202020204" pitchFamily="34" charset="0"/>
                <a:cs typeface="Arial" panose="020B0604020202020204" pitchFamily="34" charset="0"/>
                <a:sym typeface="Helvetica Light"/>
              </a:rPr>
              <a:t> </a:t>
            </a:r>
            <a:r>
              <a:rPr lang="en-US" sz="1600" b="1" dirty="0" err="1">
                <a:latin typeface="Arial" panose="020B0604020202020204" pitchFamily="34" charset="0"/>
                <a:cs typeface="Arial" panose="020B0604020202020204" pitchFamily="34" charset="0"/>
                <a:sym typeface="Helvetica Light"/>
              </a:rPr>
              <a:t>Vĩnh</a:t>
            </a:r>
            <a:r>
              <a:rPr lang="en-US" sz="1600" b="1" dirty="0">
                <a:latin typeface="Arial" panose="020B0604020202020204" pitchFamily="34" charset="0"/>
                <a:cs typeface="Arial" panose="020B0604020202020204" pitchFamily="34" charset="0"/>
                <a:sym typeface="Helvetica Light"/>
              </a:rPr>
              <a:t> </a:t>
            </a:r>
            <a:r>
              <a:rPr lang="en-US" sz="1600" b="1" dirty="0" err="1">
                <a:latin typeface="Arial" panose="020B0604020202020204" pitchFamily="34" charset="0"/>
                <a:cs typeface="Arial" panose="020B0604020202020204" pitchFamily="34" charset="0"/>
                <a:sym typeface="Helvetica Light"/>
              </a:rPr>
              <a:t>Phúc</a:t>
            </a:r>
            <a:r>
              <a:rPr lang="en-US" sz="1600" b="1" dirty="0">
                <a:latin typeface="Arial" panose="020B0604020202020204" pitchFamily="34" charset="0"/>
                <a:cs typeface="Arial" panose="020B0604020202020204" pitchFamily="34" charset="0"/>
                <a:sym typeface="Helvetica Light"/>
              </a:rPr>
              <a:t> - B1709618</a:t>
            </a:r>
          </a:p>
        </p:txBody>
      </p:sp>
      <p:sp>
        <p:nvSpPr>
          <p:cNvPr id="18" name="TextBox 17"/>
          <p:cNvSpPr txBox="1"/>
          <p:nvPr/>
        </p:nvSpPr>
        <p:spPr>
          <a:xfrm>
            <a:off x="251520" y="3510162"/>
            <a:ext cx="3024336" cy="11557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latinLnBrk="1" hangingPunct="0">
              <a:lnSpc>
                <a:spcPct val="120000"/>
              </a:lnSpc>
              <a:spcAft>
                <a:spcPts val="600"/>
              </a:spcAft>
            </a:pPr>
            <a:r>
              <a:rPr lang="en-US" sz="1600" u="sng">
                <a:ln w="0"/>
                <a:latin typeface="Arial" panose="020B0604020202020204" pitchFamily="34" charset="0"/>
                <a:cs typeface="Arial" panose="020B0604020202020204" pitchFamily="34" charset="0"/>
                <a:sym typeface="Helvetica Light"/>
              </a:rPr>
              <a:t>Người hướng dẫn:</a:t>
            </a:r>
            <a:r>
              <a:rPr lang="en-US" sz="1600">
                <a:ln w="0"/>
                <a:latin typeface="Arial" panose="020B0604020202020204" pitchFamily="34" charset="0"/>
                <a:cs typeface="Arial" panose="020B0604020202020204" pitchFamily="34" charset="0"/>
                <a:sym typeface="Helvetica Light"/>
              </a:rPr>
              <a:t> </a:t>
            </a:r>
            <a:endParaRPr lang="en-US" sz="1600" dirty="0">
              <a:ln w="0"/>
              <a:latin typeface="Arial" panose="020B0604020202020204" pitchFamily="34" charset="0"/>
              <a:cs typeface="Arial" panose="020B0604020202020204" pitchFamily="34" charset="0"/>
              <a:sym typeface="Helvetica Light"/>
            </a:endParaRPr>
          </a:p>
          <a:p>
            <a:pPr algn="ctr" defTabSz="309563" latinLnBrk="1" hangingPunct="0">
              <a:lnSpc>
                <a:spcPct val="120000"/>
              </a:lnSpc>
              <a:spcAft>
                <a:spcPts val="600"/>
              </a:spcAft>
            </a:pPr>
            <a:r>
              <a:rPr lang="en-US" sz="1600" b="1" dirty="0">
                <a:ln w="0"/>
                <a:latin typeface="Arial" panose="020B0604020202020204" pitchFamily="34" charset="0"/>
                <a:cs typeface="Arial" panose="020B0604020202020204" pitchFamily="34" charset="0"/>
                <a:sym typeface="Helvetica Light"/>
              </a:rPr>
              <a:t>TS. </a:t>
            </a:r>
            <a:r>
              <a:rPr lang="en-US" sz="1600" b="1" dirty="0" err="1">
                <a:ln w="0"/>
                <a:latin typeface="Arial" panose="020B0604020202020204" pitchFamily="34" charset="0"/>
                <a:cs typeface="Arial" panose="020B0604020202020204" pitchFamily="34" charset="0"/>
                <a:sym typeface="Helvetica Light"/>
              </a:rPr>
              <a:t>Trần</a:t>
            </a:r>
            <a:r>
              <a:rPr lang="en-US" sz="1600" b="1" dirty="0">
                <a:ln w="0"/>
                <a:latin typeface="Arial" panose="020B0604020202020204" pitchFamily="34" charset="0"/>
                <a:cs typeface="Arial" panose="020B0604020202020204" pitchFamily="34" charset="0"/>
                <a:sym typeface="Helvetica Light"/>
              </a:rPr>
              <a:t> </a:t>
            </a:r>
            <a:r>
              <a:rPr lang="en-US" sz="1600" b="1" dirty="0" err="1">
                <a:ln w="0"/>
                <a:latin typeface="Arial" panose="020B0604020202020204" pitchFamily="34" charset="0"/>
                <a:cs typeface="Arial" panose="020B0604020202020204" pitchFamily="34" charset="0"/>
                <a:sym typeface="Helvetica Light"/>
              </a:rPr>
              <a:t>Nguyễn</a:t>
            </a:r>
            <a:r>
              <a:rPr lang="en-US" sz="1600" b="1" dirty="0">
                <a:ln w="0"/>
                <a:latin typeface="Arial" panose="020B0604020202020204" pitchFamily="34" charset="0"/>
                <a:cs typeface="Arial" panose="020B0604020202020204" pitchFamily="34" charset="0"/>
                <a:sym typeface="Helvetica Light"/>
              </a:rPr>
              <a:t> </a:t>
            </a:r>
            <a:r>
              <a:rPr lang="en-US" sz="1600" b="1">
                <a:ln w="0"/>
                <a:latin typeface="Arial" panose="020B0604020202020204" pitchFamily="34" charset="0"/>
                <a:cs typeface="Arial" panose="020B0604020202020204" pitchFamily="34" charset="0"/>
                <a:sym typeface="Helvetica Light"/>
              </a:rPr>
              <a:t>Minh Thư</a:t>
            </a:r>
          </a:p>
          <a:p>
            <a:pPr algn="ctr" defTabSz="309563" latinLnBrk="1" hangingPunct="0">
              <a:lnSpc>
                <a:spcPct val="120000"/>
              </a:lnSpc>
              <a:spcAft>
                <a:spcPts val="600"/>
              </a:spcAft>
            </a:pPr>
            <a:r>
              <a:rPr lang="en-US" sz="1600" b="1">
                <a:ln w="0"/>
                <a:latin typeface="Arial" panose="020B0604020202020204" pitchFamily="34" charset="0"/>
                <a:cs typeface="Arial" panose="020B0604020202020204" pitchFamily="34" charset="0"/>
                <a:sym typeface="Helvetica Light"/>
              </a:rPr>
              <a:t>TS. Trần Việt Châu</a:t>
            </a:r>
            <a:endParaRPr lang="en-US" sz="1600" b="1" dirty="0">
              <a:ln w="0"/>
              <a:latin typeface="Arial" panose="020B0604020202020204" pitchFamily="34" charset="0"/>
              <a:cs typeface="Arial" panose="020B0604020202020204" pitchFamily="34" charset="0"/>
              <a:sym typeface="Helvetica Light"/>
            </a:endParaRPr>
          </a:p>
        </p:txBody>
      </p:sp>
      <p:grpSp>
        <p:nvGrpSpPr>
          <p:cNvPr id="13" name="Group 12"/>
          <p:cNvGrpSpPr/>
          <p:nvPr/>
        </p:nvGrpSpPr>
        <p:grpSpPr>
          <a:xfrm>
            <a:off x="1" y="-23594"/>
            <a:ext cx="9144000" cy="98658"/>
            <a:chOff x="1821110" y="4410724"/>
            <a:chExt cx="7275765" cy="76200"/>
          </a:xfrm>
          <a:solidFill>
            <a:schemeClr val="accent6">
              <a:lumMod val="75000"/>
            </a:schemeClr>
          </a:solidFill>
        </p:grpSpPr>
        <p:sp>
          <p:nvSpPr>
            <p:cNvPr id="17" name="Rectangle 16"/>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Arial" panose="020B0604020202020204" pitchFamily="34" charset="0"/>
                <a:cs typeface="Arial" panose="020B0604020202020204" pitchFamily="34" charset="0"/>
              </a:endParaRPr>
            </a:p>
          </p:txBody>
        </p:sp>
        <p:sp>
          <p:nvSpPr>
            <p:cNvPr id="24" name="Rectangle 23"/>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Arial" panose="020B0604020202020204" pitchFamily="34" charset="0"/>
                <a:cs typeface="Arial" panose="020B0604020202020204" pitchFamily="34" charset="0"/>
              </a:endParaRPr>
            </a:p>
          </p:txBody>
        </p:sp>
        <p:sp>
          <p:nvSpPr>
            <p:cNvPr id="25" name="Rectangle 24"/>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Arial" panose="020B0604020202020204" pitchFamily="34" charset="0"/>
                <a:cs typeface="Arial" panose="020B0604020202020204" pitchFamily="34" charset="0"/>
              </a:endParaRPr>
            </a:p>
          </p:txBody>
        </p:sp>
        <p:sp>
          <p:nvSpPr>
            <p:cNvPr id="26" name="Rectangle 25"/>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Arial" panose="020B0604020202020204" pitchFamily="34" charset="0"/>
                <a:cs typeface="Arial" panose="020B0604020202020204" pitchFamily="34" charset="0"/>
              </a:endParaRPr>
            </a:p>
          </p:txBody>
        </p:sp>
        <p:sp>
          <p:nvSpPr>
            <p:cNvPr id="27" name="Rectangle 26"/>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Arial" panose="020B0604020202020204" pitchFamily="34" charset="0"/>
                <a:cs typeface="Arial" panose="020B0604020202020204" pitchFamily="34" charset="0"/>
              </a:endParaRPr>
            </a:p>
          </p:txBody>
        </p:sp>
      </p:grpSp>
      <p:grpSp>
        <p:nvGrpSpPr>
          <p:cNvPr id="28" name="Group 27"/>
          <p:cNvGrpSpPr/>
          <p:nvPr/>
        </p:nvGrpSpPr>
        <p:grpSpPr>
          <a:xfrm>
            <a:off x="1" y="5044842"/>
            <a:ext cx="9144000" cy="98658"/>
            <a:chOff x="1821110" y="4410724"/>
            <a:chExt cx="7275765" cy="76200"/>
          </a:xfrm>
          <a:solidFill>
            <a:schemeClr val="accent6">
              <a:lumMod val="75000"/>
            </a:schemeClr>
          </a:solidFill>
        </p:grpSpPr>
        <p:sp>
          <p:nvSpPr>
            <p:cNvPr id="29" name="Rectangle 28"/>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08" y="120684"/>
            <a:ext cx="809497" cy="736238"/>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0761" y="90017"/>
            <a:ext cx="1071467" cy="729334"/>
          </a:xfrm>
          <a:prstGeom prst="rect">
            <a:avLst/>
          </a:prstGeom>
        </p:spPr>
      </p:pic>
      <p:sp>
        <p:nvSpPr>
          <p:cNvPr id="23" name="TextBox 22"/>
          <p:cNvSpPr txBox="1"/>
          <p:nvPr/>
        </p:nvSpPr>
        <p:spPr>
          <a:xfrm>
            <a:off x="1436200" y="272277"/>
            <a:ext cx="6041554" cy="1094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latinLnBrk="1" hangingPunct="0">
              <a:lnSpc>
                <a:spcPct val="120000"/>
              </a:lnSpc>
              <a:spcAft>
                <a:spcPts val="600"/>
              </a:spcAft>
            </a:pPr>
            <a:r>
              <a:rPr lang="en-US" b="1">
                <a:ln w="0"/>
                <a:solidFill>
                  <a:srgbClr val="002060"/>
                </a:solidFill>
                <a:latin typeface="Arial" panose="020B0604020202020204" pitchFamily="34" charset="0"/>
                <a:cs typeface="Arial" panose="020B0604020202020204" pitchFamily="34" charset="0"/>
                <a:sym typeface="Helvetica Light"/>
              </a:rPr>
              <a:t>ĐẠI HỌC CẦN THƠ - KHOA </a:t>
            </a:r>
            <a:r>
              <a:rPr lang="en-US" b="1" dirty="0">
                <a:ln w="0"/>
                <a:solidFill>
                  <a:srgbClr val="002060"/>
                </a:solidFill>
                <a:latin typeface="Arial" panose="020B0604020202020204" pitchFamily="34" charset="0"/>
                <a:cs typeface="Arial" panose="020B0604020202020204" pitchFamily="34" charset="0"/>
                <a:sym typeface="Helvetica Light"/>
              </a:rPr>
              <a:t>CNTT &amp; TT</a:t>
            </a:r>
          </a:p>
          <a:p>
            <a:pPr algn="ctr">
              <a:spcAft>
                <a:spcPts val="600"/>
              </a:spcAft>
            </a:pPr>
            <a:r>
              <a:rPr lang="en-US" sz="1600" b="1">
                <a:solidFill>
                  <a:srgbClr val="002060"/>
                </a:solidFill>
                <a:latin typeface="Arial" panose="020B0604020202020204" pitchFamily="34" charset="0"/>
                <a:cs typeface="Arial" panose="020B0604020202020204" pitchFamily="34" charset="0"/>
              </a:rPr>
              <a:t>BÁO CÁO NIÊN </a:t>
            </a:r>
            <a:r>
              <a:rPr lang="en-US" sz="1600" b="1" dirty="0">
                <a:solidFill>
                  <a:srgbClr val="002060"/>
                </a:solidFill>
                <a:latin typeface="Arial" panose="020B0604020202020204" pitchFamily="34" charset="0"/>
                <a:cs typeface="Arial" panose="020B0604020202020204" pitchFamily="34" charset="0"/>
              </a:rPr>
              <a:t>LUẬN NGÀNH</a:t>
            </a:r>
            <a:endParaRPr lang="en-US" sz="1600" dirty="0">
              <a:solidFill>
                <a:srgbClr val="002060"/>
              </a:solidFill>
              <a:latin typeface="Arial" panose="020B0604020202020204" pitchFamily="34" charset="0"/>
              <a:cs typeface="Arial" panose="020B0604020202020204" pitchFamily="34" charset="0"/>
            </a:endParaRPr>
          </a:p>
          <a:p>
            <a:pPr algn="ctr">
              <a:spcAft>
                <a:spcPts val="600"/>
              </a:spcAft>
            </a:pPr>
            <a:r>
              <a:rPr lang="en-US" sz="1600" b="1" dirty="0">
                <a:solidFill>
                  <a:srgbClr val="002060"/>
                </a:solidFill>
                <a:latin typeface="Arial" panose="020B0604020202020204" pitchFamily="34" charset="0"/>
                <a:cs typeface="Arial" panose="020B0604020202020204" pitchFamily="34" charset="0"/>
              </a:rPr>
              <a:t>NGÀNH KHOA HỌC MÁY TÍNH</a:t>
            </a:r>
            <a:endParaRPr lang="en-US" sz="1600"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799221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1" y="-23594"/>
            <a:ext cx="9144000" cy="98658"/>
            <a:chOff x="1821110" y="4410724"/>
            <a:chExt cx="7275765" cy="76200"/>
          </a:xfrm>
          <a:solidFill>
            <a:schemeClr val="accent6">
              <a:lumMod val="75000"/>
            </a:schemeClr>
          </a:solidFill>
        </p:grpSpPr>
        <p:sp>
          <p:nvSpPr>
            <p:cNvPr id="21" name="Rectangle 20"/>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1501873" y="632942"/>
            <a:ext cx="7464077" cy="2638518"/>
            <a:chOff x="1937412" y="1419623"/>
            <a:chExt cx="7464077" cy="2677625"/>
          </a:xfrm>
        </p:grpSpPr>
        <p:sp>
          <p:nvSpPr>
            <p:cNvPr id="12" name="Google Shape;210;p33"/>
            <p:cNvSpPr txBox="1">
              <a:spLocks/>
            </p:cNvSpPr>
            <p:nvPr/>
          </p:nvSpPr>
          <p:spPr>
            <a:xfrm>
              <a:off x="2514138" y="1419623"/>
              <a:ext cx="6887351" cy="2677625"/>
            </a:xfrm>
            <a:prstGeom prst="rect">
              <a:avLst/>
            </a:prstGeom>
            <a:noFill/>
            <a:ln>
              <a:noFill/>
            </a:ln>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spcBef>
                  <a:spcPts val="0"/>
                </a:spcBef>
                <a:spcAft>
                  <a:spcPts val="600"/>
                </a:spcAft>
                <a:buClr>
                  <a:schemeClr val="dk1"/>
                </a:buClr>
                <a:buSzPts val="2600"/>
                <a:buNone/>
              </a:pPr>
              <a:r>
                <a:rPr lang="en-US" sz="3000" b="1">
                  <a:solidFill>
                    <a:srgbClr val="002060"/>
                  </a:solidFill>
                  <a:latin typeface="Arial" panose="020B0604020202020204" pitchFamily="34" charset="0"/>
                  <a:cs typeface="Arial" panose="020B0604020202020204" pitchFamily="34" charset="0"/>
                </a:rPr>
                <a:t>Phương pháp lấy mẫu</a:t>
              </a:r>
            </a:p>
            <a:p>
              <a:pPr marL="0" indent="0" algn="just">
                <a:lnSpc>
                  <a:spcPct val="150000"/>
                </a:lnSpc>
                <a:spcBef>
                  <a:spcPts val="0"/>
                </a:spcBef>
                <a:spcAft>
                  <a:spcPts val="600"/>
                </a:spcAft>
                <a:buClr>
                  <a:schemeClr val="dk1"/>
                </a:buClr>
                <a:buSzPts val="2600"/>
                <a:buNone/>
              </a:pPr>
              <a:r>
                <a:rPr lang="en-US" sz="3000" b="1">
                  <a:solidFill>
                    <a:srgbClr val="002060"/>
                  </a:solidFill>
                  <a:latin typeface="Arial" panose="020B0604020202020204" pitchFamily="34" charset="0"/>
                  <a:cs typeface="Arial" panose="020B0604020202020204" pitchFamily="34" charset="0"/>
                </a:rPr>
                <a:t>Sơ đồ huấn luyện mô hình</a:t>
              </a:r>
            </a:p>
            <a:p>
              <a:pPr marL="0" indent="0" algn="just">
                <a:lnSpc>
                  <a:spcPct val="150000"/>
                </a:lnSpc>
                <a:spcBef>
                  <a:spcPts val="0"/>
                </a:spcBef>
                <a:spcAft>
                  <a:spcPts val="600"/>
                </a:spcAft>
                <a:buClr>
                  <a:schemeClr val="dk1"/>
                </a:buClr>
                <a:buSzPts val="2600"/>
                <a:buNone/>
              </a:pPr>
              <a:r>
                <a:rPr lang="en-US" sz="3000" b="1">
                  <a:solidFill>
                    <a:srgbClr val="002060"/>
                  </a:solidFill>
                  <a:latin typeface="Arial" panose="020B0604020202020204" pitchFamily="34" charset="0"/>
                  <a:cs typeface="Arial" panose="020B0604020202020204" pitchFamily="34" charset="0"/>
                </a:rPr>
                <a:t>Mô hình thử nghiệm SVM</a:t>
              </a:r>
            </a:p>
            <a:p>
              <a:pPr marL="0" indent="0" algn="just">
                <a:lnSpc>
                  <a:spcPct val="150000"/>
                </a:lnSpc>
                <a:spcBef>
                  <a:spcPts val="0"/>
                </a:spcBef>
                <a:spcAft>
                  <a:spcPts val="600"/>
                </a:spcAft>
                <a:buClr>
                  <a:schemeClr val="dk1"/>
                </a:buClr>
                <a:buSzPts val="2600"/>
                <a:buNone/>
              </a:pPr>
              <a:r>
                <a:rPr lang="en-US" sz="3000" b="1">
                  <a:solidFill>
                    <a:srgbClr val="002060"/>
                  </a:solidFill>
                  <a:latin typeface="Arial" panose="020B0604020202020204" pitchFamily="34" charset="0"/>
                  <a:cs typeface="Arial" panose="020B0604020202020204" pitchFamily="34" charset="0"/>
                </a:rPr>
                <a:t>Đánh giá mô hình</a:t>
              </a:r>
            </a:p>
            <a:p>
              <a:pPr marL="0" indent="0" algn="just">
                <a:lnSpc>
                  <a:spcPct val="150000"/>
                </a:lnSpc>
                <a:spcBef>
                  <a:spcPts val="0"/>
                </a:spcBef>
                <a:spcAft>
                  <a:spcPts val="600"/>
                </a:spcAft>
                <a:buClr>
                  <a:schemeClr val="dk1"/>
                </a:buClr>
                <a:buSzPts val="2600"/>
                <a:buNone/>
              </a:pPr>
              <a:r>
                <a:rPr lang="en-US" sz="3000" b="1">
                  <a:solidFill>
                    <a:srgbClr val="002060"/>
                  </a:solidFill>
                  <a:latin typeface="Arial" panose="020B0604020202020204" pitchFamily="34" charset="0"/>
                  <a:cs typeface="Arial" panose="020B0604020202020204" pitchFamily="34" charset="0"/>
                </a:rPr>
                <a:t>Công cụ, ngôn ngữ và công nghệ</a:t>
              </a:r>
            </a:p>
          </p:txBody>
        </p:sp>
        <p:sp>
          <p:nvSpPr>
            <p:cNvPr id="3" name="Oval 2"/>
            <p:cNvSpPr/>
            <p:nvPr/>
          </p:nvSpPr>
          <p:spPr>
            <a:xfrm>
              <a:off x="1937412" y="1658736"/>
              <a:ext cx="360040" cy="360040"/>
            </a:xfrm>
            <a:prstGeom prst="ellipse">
              <a:avLst/>
            </a:prstGeom>
            <a:ln w="38100">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a:solidFill>
                    <a:schemeClr val="accent6">
                      <a:lumMod val="75000"/>
                    </a:schemeClr>
                  </a:solidFill>
                  <a:latin typeface="Arial" panose="020B0604020202020204" pitchFamily="34" charset="0"/>
                  <a:cs typeface="Arial" panose="020B0604020202020204" pitchFamily="34" charset="0"/>
                </a:rPr>
                <a:t>1</a:t>
              </a:r>
            </a:p>
          </p:txBody>
        </p:sp>
        <p:sp>
          <p:nvSpPr>
            <p:cNvPr id="27" name="Oval 26"/>
            <p:cNvSpPr/>
            <p:nvPr/>
          </p:nvSpPr>
          <p:spPr>
            <a:xfrm>
              <a:off x="1937412" y="2420972"/>
              <a:ext cx="360040" cy="360040"/>
            </a:xfrm>
            <a:prstGeom prst="ellipse">
              <a:avLst/>
            </a:prstGeom>
            <a:ln w="38100">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a:solidFill>
                    <a:schemeClr val="accent6">
                      <a:lumMod val="75000"/>
                    </a:schemeClr>
                  </a:solidFill>
                  <a:latin typeface="Arial" panose="020B0604020202020204" pitchFamily="34" charset="0"/>
                  <a:cs typeface="Arial" panose="020B0604020202020204" pitchFamily="34" charset="0"/>
                </a:rPr>
                <a:t>2</a:t>
              </a:r>
            </a:p>
          </p:txBody>
        </p:sp>
      </p:grpSp>
      <p:sp>
        <p:nvSpPr>
          <p:cNvPr id="35" name="Shape 666"/>
          <p:cNvSpPr/>
          <p:nvPr/>
        </p:nvSpPr>
        <p:spPr>
          <a:xfrm>
            <a:off x="0" y="4813387"/>
            <a:ext cx="1475655" cy="338554"/>
          </a:xfrm>
          <a:prstGeom prst="rect">
            <a:avLst/>
          </a:prstGeom>
          <a:solidFill>
            <a:schemeClr val="bg1">
              <a:lumMod val="65000"/>
            </a:schemeClr>
          </a:solidFill>
          <a:ln w="12700">
            <a:miter lim="400000"/>
          </a:ln>
        </p:spPr>
        <p:txBody>
          <a:bodyPr lIns="50800" tIns="50800" rIns="50800" bIns="50800" anchor="ctr"/>
          <a:lstStyle/>
          <a:p>
            <a:pPr lvl="0">
              <a:defRPr sz="3200"/>
            </a:pPr>
            <a:endParaRPr/>
          </a:p>
        </p:txBody>
      </p:sp>
      <p:sp>
        <p:nvSpPr>
          <p:cNvPr id="36" name="Shape 666"/>
          <p:cNvSpPr/>
          <p:nvPr/>
        </p:nvSpPr>
        <p:spPr>
          <a:xfrm>
            <a:off x="1475654" y="4664538"/>
            <a:ext cx="1534431" cy="478961"/>
          </a:xfrm>
          <a:prstGeom prst="rect">
            <a:avLst/>
          </a:prstGeom>
          <a:solidFill>
            <a:srgbClr val="008000"/>
          </a:solidFill>
          <a:ln w="12700">
            <a:miter lim="400000"/>
          </a:ln>
        </p:spPr>
        <p:txBody>
          <a:bodyPr lIns="50800" tIns="50800" rIns="50800" bIns="50800" anchor="ctr"/>
          <a:lstStyle/>
          <a:p>
            <a:pPr lvl="0">
              <a:defRPr sz="3200"/>
            </a:pPr>
            <a:endParaRPr/>
          </a:p>
        </p:txBody>
      </p:sp>
      <p:sp>
        <p:nvSpPr>
          <p:cNvPr id="37" name="Shape 669"/>
          <p:cNvSpPr/>
          <p:nvPr/>
        </p:nvSpPr>
        <p:spPr>
          <a:xfrm>
            <a:off x="9011082" y="9052470"/>
            <a:ext cx="3201131" cy="909076"/>
          </a:xfrm>
          <a:prstGeom prst="rect">
            <a:avLst/>
          </a:prstGeom>
          <a:solidFill>
            <a:schemeClr val="accent2"/>
          </a:solidFill>
          <a:ln w="12700">
            <a:miter lim="400000"/>
          </a:ln>
        </p:spPr>
        <p:txBody>
          <a:bodyPr lIns="50800" tIns="50800" rIns="50800" bIns="50800" anchor="ctr"/>
          <a:lstStyle/>
          <a:p>
            <a:pPr lvl="0">
              <a:defRPr sz="3200"/>
            </a:pPr>
            <a:endParaRPr/>
          </a:p>
        </p:txBody>
      </p:sp>
      <p:sp>
        <p:nvSpPr>
          <p:cNvPr id="40" name="Shape 666"/>
          <p:cNvSpPr/>
          <p:nvPr/>
        </p:nvSpPr>
        <p:spPr>
          <a:xfrm>
            <a:off x="3010086" y="4911097"/>
            <a:ext cx="1558346" cy="240844"/>
          </a:xfrm>
          <a:prstGeom prst="rect">
            <a:avLst/>
          </a:prstGeom>
          <a:solidFill>
            <a:srgbClr val="C00000"/>
          </a:solidFill>
          <a:ln w="12700">
            <a:miter lim="400000"/>
          </a:ln>
        </p:spPr>
        <p:txBody>
          <a:bodyPr lIns="50800" tIns="50800" rIns="50800" bIns="50800" anchor="ctr"/>
          <a:lstStyle/>
          <a:p>
            <a:pPr lvl="0">
              <a:defRPr sz="3200"/>
            </a:pPr>
            <a:endParaRPr/>
          </a:p>
        </p:txBody>
      </p:sp>
      <p:sp>
        <p:nvSpPr>
          <p:cNvPr id="41" name="Shape 666"/>
          <p:cNvSpPr/>
          <p:nvPr/>
        </p:nvSpPr>
        <p:spPr>
          <a:xfrm>
            <a:off x="4568432" y="4731989"/>
            <a:ext cx="1448717" cy="419951"/>
          </a:xfrm>
          <a:prstGeom prst="rect">
            <a:avLst/>
          </a:prstGeom>
          <a:solidFill>
            <a:srgbClr val="FF9900"/>
          </a:solidFill>
          <a:ln w="12700">
            <a:miter lim="400000"/>
          </a:ln>
        </p:spPr>
        <p:txBody>
          <a:bodyPr lIns="50800" tIns="50800" rIns="50800" bIns="50800" anchor="ctr"/>
          <a:lstStyle/>
          <a:p>
            <a:pPr lvl="0">
              <a:defRPr sz="3200"/>
            </a:pPr>
            <a:endParaRPr/>
          </a:p>
        </p:txBody>
      </p:sp>
      <p:sp>
        <p:nvSpPr>
          <p:cNvPr id="42" name="Shape 666"/>
          <p:cNvSpPr/>
          <p:nvPr/>
        </p:nvSpPr>
        <p:spPr>
          <a:xfrm>
            <a:off x="6017149" y="4552215"/>
            <a:ext cx="1579187" cy="599726"/>
          </a:xfrm>
          <a:prstGeom prst="rect">
            <a:avLst/>
          </a:prstGeom>
          <a:solidFill>
            <a:schemeClr val="accent5"/>
          </a:solidFill>
          <a:ln w="12700">
            <a:miter lim="400000"/>
          </a:ln>
        </p:spPr>
        <p:txBody>
          <a:bodyPr lIns="50800" tIns="50800" rIns="50800" bIns="50800" anchor="ctr"/>
          <a:lstStyle/>
          <a:p>
            <a:pPr lvl="0">
              <a:defRPr sz="3200"/>
            </a:pPr>
            <a:endParaRPr/>
          </a:p>
        </p:txBody>
      </p:sp>
      <p:sp>
        <p:nvSpPr>
          <p:cNvPr id="43" name="Shape 666"/>
          <p:cNvSpPr/>
          <p:nvPr/>
        </p:nvSpPr>
        <p:spPr>
          <a:xfrm>
            <a:off x="7596336" y="4901940"/>
            <a:ext cx="1547664" cy="241559"/>
          </a:xfrm>
          <a:prstGeom prst="rect">
            <a:avLst/>
          </a:prstGeom>
          <a:solidFill>
            <a:schemeClr val="bg1">
              <a:lumMod val="50000"/>
            </a:schemeClr>
          </a:solidFill>
          <a:ln w="12700">
            <a:miter lim="400000"/>
          </a:ln>
        </p:spPr>
        <p:txBody>
          <a:bodyPr lIns="50800" tIns="50800" rIns="50800" bIns="50800" anchor="ctr"/>
          <a:lstStyle/>
          <a:p>
            <a:pPr lvl="0">
              <a:defRPr sz="3200"/>
            </a:pPr>
            <a:endParaRPr/>
          </a:p>
        </p:txBody>
      </p:sp>
      <p:sp>
        <p:nvSpPr>
          <p:cNvPr id="26" name="Oval 25"/>
          <p:cNvSpPr/>
          <p:nvPr/>
        </p:nvSpPr>
        <p:spPr>
          <a:xfrm>
            <a:off x="1504472" y="2374291"/>
            <a:ext cx="360040" cy="354782"/>
          </a:xfrm>
          <a:prstGeom prst="ellipse">
            <a:avLst/>
          </a:prstGeom>
          <a:ln w="38100">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a:solidFill>
                  <a:schemeClr val="accent6">
                    <a:lumMod val="75000"/>
                  </a:schemeClr>
                </a:solidFill>
                <a:latin typeface="Arial" panose="020B0604020202020204" pitchFamily="34" charset="0"/>
                <a:cs typeface="Arial" panose="020B0604020202020204" pitchFamily="34" charset="0"/>
              </a:rPr>
              <a:t>3</a:t>
            </a:r>
          </a:p>
        </p:txBody>
      </p:sp>
      <p:sp>
        <p:nvSpPr>
          <p:cNvPr id="29" name="Oval 28"/>
          <p:cNvSpPr/>
          <p:nvPr/>
        </p:nvSpPr>
        <p:spPr>
          <a:xfrm>
            <a:off x="1501873" y="3154140"/>
            <a:ext cx="360040" cy="354782"/>
          </a:xfrm>
          <a:prstGeom prst="ellipse">
            <a:avLst/>
          </a:prstGeom>
          <a:ln w="38100">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a:solidFill>
                  <a:schemeClr val="accent6">
                    <a:lumMod val="75000"/>
                  </a:schemeClr>
                </a:solidFill>
                <a:latin typeface="Arial" panose="020B0604020202020204" pitchFamily="34" charset="0"/>
                <a:cs typeface="Arial" panose="020B0604020202020204" pitchFamily="34" charset="0"/>
              </a:rPr>
              <a:t>4</a:t>
            </a:r>
          </a:p>
        </p:txBody>
      </p:sp>
      <p:sp>
        <p:nvSpPr>
          <p:cNvPr id="30" name="Oval 29"/>
          <p:cNvSpPr/>
          <p:nvPr/>
        </p:nvSpPr>
        <p:spPr>
          <a:xfrm>
            <a:off x="1501873" y="3933989"/>
            <a:ext cx="360040" cy="354782"/>
          </a:xfrm>
          <a:prstGeom prst="ellipse">
            <a:avLst/>
          </a:prstGeom>
          <a:ln w="38100">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a:solidFill>
                  <a:schemeClr val="accent6">
                    <a:lumMod val="75000"/>
                  </a:schemeClr>
                </a:solidFill>
                <a:latin typeface="Arial" panose="020B0604020202020204" pitchFamily="34" charset="0"/>
                <a:cs typeface="Arial" panose="020B0604020202020204" pitchFamily="34" charset="0"/>
              </a:rPr>
              <a:t>5</a:t>
            </a:r>
          </a:p>
        </p:txBody>
      </p:sp>
      <p:sp>
        <p:nvSpPr>
          <p:cNvPr id="31" name="Rectangle 30"/>
          <p:cNvSpPr/>
          <p:nvPr/>
        </p:nvSpPr>
        <p:spPr>
          <a:xfrm>
            <a:off x="7596336" y="43521"/>
            <a:ext cx="1553716" cy="830997"/>
          </a:xfrm>
          <a:prstGeom prst="rect">
            <a:avLst/>
          </a:prstGeom>
        </p:spPr>
        <p:txBody>
          <a:bodyPr wrap="square">
            <a:spAutoFit/>
          </a:bodyPr>
          <a:lstStyle/>
          <a:p>
            <a:pPr algn="r">
              <a:buClr>
                <a:schemeClr val="dk1"/>
              </a:buClr>
              <a:buSzPts val="2600"/>
            </a:pPr>
            <a:r>
              <a:rPr lang="en-US" sz="1200" dirty="0" err="1">
                <a:latin typeface="Arial" panose="020B0604020202020204" pitchFamily="34" charset="0"/>
                <a:ea typeface="Calibri"/>
                <a:cs typeface="Arial" panose="020B0604020202020204" pitchFamily="34" charset="0"/>
                <a:sym typeface="Calibri"/>
              </a:rPr>
              <a:t>Giới</a:t>
            </a:r>
            <a:r>
              <a:rPr lang="en-US" sz="1200" dirty="0">
                <a:latin typeface="Arial" panose="020B0604020202020204" pitchFamily="34" charset="0"/>
                <a:ea typeface="Calibri"/>
                <a:cs typeface="Arial" panose="020B0604020202020204" pitchFamily="34" charset="0"/>
                <a:sym typeface="Calibri"/>
              </a:rPr>
              <a:t> </a:t>
            </a:r>
            <a:r>
              <a:rPr lang="en-US" sz="1200" dirty="0" err="1">
                <a:latin typeface="Arial" panose="020B0604020202020204" pitchFamily="34" charset="0"/>
                <a:ea typeface="Calibri"/>
                <a:cs typeface="Arial" panose="020B0604020202020204" pitchFamily="34" charset="0"/>
                <a:sym typeface="Calibri"/>
              </a:rPr>
              <a:t>thiệu</a:t>
            </a:r>
            <a:endParaRPr lang="en-US" sz="1200" dirty="0">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b="1" err="1">
                <a:solidFill>
                  <a:srgbClr val="0000FF"/>
                </a:solidFill>
                <a:latin typeface="Arial" panose="020B0604020202020204" pitchFamily="34" charset="0"/>
                <a:ea typeface="Calibri"/>
                <a:cs typeface="Arial" panose="020B0604020202020204" pitchFamily="34" charset="0"/>
                <a:sym typeface="Calibri"/>
              </a:rPr>
              <a:t>Phương</a:t>
            </a:r>
            <a:r>
              <a:rPr lang="en-US" sz="1200" b="1">
                <a:solidFill>
                  <a:srgbClr val="0000FF"/>
                </a:solidFill>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32" name="Rectangle 31"/>
          <p:cNvSpPr/>
          <p:nvPr/>
        </p:nvSpPr>
        <p:spPr>
          <a:xfrm>
            <a:off x="2337701" y="229642"/>
            <a:ext cx="4212822" cy="553998"/>
          </a:xfrm>
          <a:prstGeom prst="rect">
            <a:avLst/>
          </a:prstGeom>
        </p:spPr>
        <p:txBody>
          <a:bodyPr wrap="square">
            <a:spAutoFit/>
          </a:bodyPr>
          <a:lstStyle/>
          <a:p>
            <a:pPr algn="ctr" fontAlgn="t"/>
            <a:r>
              <a:rPr lang="en-US" sz="3000" b="1">
                <a:solidFill>
                  <a:srgbClr val="0000FF"/>
                </a:solidFill>
                <a:latin typeface="Arial" panose="020B0604020202020204" pitchFamily="34" charset="0"/>
                <a:cs typeface="Arial" panose="020B0604020202020204" pitchFamily="34" charset="0"/>
              </a:rPr>
              <a:t>Phương pháp</a:t>
            </a:r>
            <a:endParaRPr lang="en-US" sz="3000" b="1" dirty="0">
              <a:solidFill>
                <a:srgbClr val="0000FF"/>
              </a:solidFill>
              <a:latin typeface="Arial" panose="020B0604020202020204" pitchFamily="34" charset="0"/>
              <a:cs typeface="Arial" panose="020B0604020202020204" pitchFamily="34" charset="0"/>
            </a:endParaRPr>
          </a:p>
        </p:txBody>
      </p:sp>
      <p:sp>
        <p:nvSpPr>
          <p:cNvPr id="33" name="TextBox 32"/>
          <p:cNvSpPr txBox="1"/>
          <p:nvPr/>
        </p:nvSpPr>
        <p:spPr>
          <a:xfrm>
            <a:off x="8764668" y="4674079"/>
            <a:ext cx="30908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9</a:t>
            </a:r>
          </a:p>
        </p:txBody>
      </p:sp>
    </p:spTree>
    <p:extLst>
      <p:ext uri="{BB962C8B-B14F-4D97-AF65-F5344CB8AC3E}">
        <p14:creationId xmlns:p14="http://schemas.microsoft.com/office/powerpoint/2010/main" val="271319992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588073" y="66057"/>
            <a:ext cx="4766776" cy="553998"/>
          </a:xfrm>
          <a:prstGeom prst="rect">
            <a:avLst/>
          </a:prstGeom>
        </p:spPr>
        <p:txBody>
          <a:bodyPr wrap="square">
            <a:spAutoFit/>
          </a:bodyPr>
          <a:lstStyle/>
          <a:p>
            <a:pPr algn="ctr" fontAlgn="t"/>
            <a:r>
              <a:rPr lang="en-US" sz="3000" b="1" err="1">
                <a:solidFill>
                  <a:srgbClr val="0000FF"/>
                </a:solidFill>
                <a:latin typeface="Arial" panose="020B0604020202020204" pitchFamily="34" charset="0"/>
                <a:cs typeface="Arial" panose="020B0604020202020204" pitchFamily="34" charset="0"/>
              </a:rPr>
              <a:t>Phương</a:t>
            </a:r>
            <a:r>
              <a:rPr lang="en-US" sz="3000" b="1">
                <a:solidFill>
                  <a:srgbClr val="0000FF"/>
                </a:solidFill>
                <a:latin typeface="Arial" panose="020B0604020202020204" pitchFamily="34" charset="0"/>
                <a:cs typeface="Arial" panose="020B0604020202020204" pitchFamily="34" charset="0"/>
              </a:rPr>
              <a:t> pháp lấy mẫu</a:t>
            </a:r>
            <a:endParaRPr lang="en-US" sz="3000" b="1" dirty="0">
              <a:solidFill>
                <a:srgbClr val="0000FF"/>
              </a:solidFill>
              <a:latin typeface="Arial" panose="020B0604020202020204" pitchFamily="34" charset="0"/>
              <a:cs typeface="Arial" panose="020B0604020202020204" pitchFamily="34" charset="0"/>
            </a:endParaRPr>
          </a:p>
        </p:txBody>
      </p:sp>
      <p:grpSp>
        <p:nvGrpSpPr>
          <p:cNvPr id="48" name="Group 47"/>
          <p:cNvGrpSpPr/>
          <p:nvPr/>
        </p:nvGrpSpPr>
        <p:grpSpPr>
          <a:xfrm>
            <a:off x="0" y="-23594"/>
            <a:ext cx="9144001" cy="67115"/>
            <a:chOff x="1821110" y="4410724"/>
            <a:chExt cx="7275765" cy="76200"/>
          </a:xfrm>
          <a:solidFill>
            <a:schemeClr val="accent6">
              <a:lumMod val="75000"/>
            </a:schemeClr>
          </a:solidFill>
        </p:grpSpPr>
        <p:sp>
          <p:nvSpPr>
            <p:cNvPr id="49" name="Rectangle 48"/>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2">
            <a:extLst>
              <a:ext uri="{FF2B5EF4-FFF2-40B4-BE49-F238E27FC236}">
                <a16:creationId xmlns:a16="http://schemas.microsoft.com/office/drawing/2014/main" id="{31C5C33C-CE56-7D44-8B6A-6AFE7197DE93}"/>
              </a:ext>
            </a:extLst>
          </p:cNvPr>
          <p:cNvSpPr>
            <a:spLocks noChangeArrowheads="1"/>
          </p:cNvSpPr>
          <p:nvPr/>
        </p:nvSpPr>
        <p:spPr bwMode="auto">
          <a:xfrm>
            <a:off x="220645" y="843558"/>
            <a:ext cx="8815851" cy="3990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20000"/>
              </a:lnSpc>
              <a:spcBef>
                <a:spcPct val="0"/>
              </a:spcBef>
              <a:spcAft>
                <a:spcPct val="0"/>
              </a:spcAft>
              <a:buClrTx/>
              <a:buSzTx/>
              <a:tabLst/>
            </a:pPr>
            <a:r>
              <a:rPr lang="en-US" altLang="en-US" sz="2200">
                <a:solidFill>
                  <a:srgbClr val="002060"/>
                </a:solidFill>
                <a:latin typeface="Arial" panose="020B0604020202020204" pitchFamily="34" charset="0"/>
                <a:cs typeface="Arial" panose="020B0604020202020204" pitchFamily="34" charset="0"/>
              </a:rPr>
              <a:t>1. Thu thập ảnh:</a:t>
            </a:r>
          </a:p>
          <a:p>
            <a:pPr marL="717550" lvl="0" indent="-358775" algn="just" eaLnBrk="0" fontAlgn="base" hangingPunct="0">
              <a:lnSpc>
                <a:spcPct val="150000"/>
              </a:lnSpc>
              <a:spcBef>
                <a:spcPct val="0"/>
              </a:spcBef>
              <a:spcAft>
                <a:spcPct val="0"/>
              </a:spcAft>
              <a:buFont typeface="Arial" panose="020B0604020202020204" pitchFamily="34" charset="0"/>
              <a:buChar char="•"/>
            </a:pPr>
            <a:r>
              <a:rPr lang="vi-VN" altLang="en-US" sz="2200">
                <a:solidFill>
                  <a:srgbClr val="002060"/>
                </a:solidFill>
                <a:latin typeface="Arial" panose="020B0604020202020204" pitchFamily="34" charset="0"/>
                <a:cs typeface="Arial" panose="020B0604020202020204" pitchFamily="34" charset="0"/>
              </a:rPr>
              <a:t>Camera </a:t>
            </a:r>
            <a:r>
              <a:rPr lang="vi-VN" altLang="en-US" sz="2200" dirty="0">
                <a:solidFill>
                  <a:srgbClr val="002060"/>
                </a:solidFill>
                <a:latin typeface="Arial" panose="020B0604020202020204" pitchFamily="34" charset="0"/>
                <a:cs typeface="Arial" panose="020B0604020202020204" pitchFamily="34" charset="0"/>
              </a:rPr>
              <a:t>trước với chất lượng là 30 khung trên giây (30 FPS). </a:t>
            </a:r>
          </a:p>
          <a:p>
            <a:pPr marL="717550" lvl="0" indent="-358775" algn="just" eaLnBrk="0" fontAlgn="base" hangingPunct="0">
              <a:lnSpc>
                <a:spcPct val="150000"/>
              </a:lnSpc>
              <a:spcBef>
                <a:spcPct val="0"/>
              </a:spcBef>
              <a:spcAft>
                <a:spcPct val="0"/>
              </a:spcAft>
              <a:buFont typeface="Arial" panose="020B0604020202020204" pitchFamily="34" charset="0"/>
              <a:buChar char="•"/>
            </a:pPr>
            <a:r>
              <a:rPr lang="vi-VN" altLang="en-US" sz="2200" dirty="0">
                <a:solidFill>
                  <a:srgbClr val="002060"/>
                </a:solidFill>
                <a:latin typeface="Arial" panose="020B0604020202020204" pitchFamily="34" charset="0"/>
                <a:cs typeface="Arial" panose="020B0604020202020204" pitchFamily="34" charset="0"/>
              </a:rPr>
              <a:t>Mỗi người sẽ thực hiện lấy mẫu trong vòng một phút</a:t>
            </a:r>
          </a:p>
          <a:p>
            <a:pPr marL="717550" lvl="0" indent="-358775" algn="just" eaLnBrk="0" fontAlgn="base" hangingPunct="0">
              <a:lnSpc>
                <a:spcPct val="150000"/>
              </a:lnSpc>
              <a:spcBef>
                <a:spcPct val="0"/>
              </a:spcBef>
              <a:spcAft>
                <a:spcPct val="0"/>
              </a:spcAft>
              <a:buFont typeface="Arial" panose="020B0604020202020204" pitchFamily="34" charset="0"/>
              <a:buChar char="•"/>
            </a:pPr>
            <a:r>
              <a:rPr lang="vi-VN" altLang="en-US" sz="2200" dirty="0">
                <a:solidFill>
                  <a:srgbClr val="002060"/>
                </a:solidFill>
                <a:latin typeface="Arial" panose="020B0604020202020204" pitchFamily="34" charset="0"/>
                <a:cs typeface="Arial" panose="020B0604020202020204" pitchFamily="34" charset="0"/>
              </a:rPr>
              <a:t>Bối cảnh (background), chiếu sáng tuỳ ý, đủ nhìn rõ </a:t>
            </a:r>
            <a:r>
              <a:rPr lang="vi-VN" altLang="en-US" sz="2200">
                <a:solidFill>
                  <a:srgbClr val="002060"/>
                </a:solidFill>
                <a:latin typeface="Arial" panose="020B0604020202020204" pitchFamily="34" charset="0"/>
                <a:cs typeface="Arial" panose="020B0604020202020204" pitchFamily="34" charset="0"/>
              </a:rPr>
              <a:t>gương mặt</a:t>
            </a:r>
          </a:p>
          <a:p>
            <a:pPr lvl="0" algn="just" eaLnBrk="0" fontAlgn="base" hangingPunct="0">
              <a:lnSpc>
                <a:spcPct val="150000"/>
              </a:lnSpc>
              <a:spcBef>
                <a:spcPct val="0"/>
              </a:spcBef>
              <a:spcAft>
                <a:spcPct val="0"/>
              </a:spcAft>
            </a:pPr>
            <a:r>
              <a:rPr lang="en-US" altLang="en-US" sz="2200">
                <a:solidFill>
                  <a:srgbClr val="002060"/>
                </a:solidFill>
                <a:latin typeface="Arial" panose="020B0604020202020204" pitchFamily="34" charset="0"/>
                <a:cs typeface="Arial" panose="020B0604020202020204" pitchFamily="34" charset="0"/>
              </a:rPr>
              <a:t>2. R</a:t>
            </a:r>
            <a:r>
              <a:rPr lang="vi-VN" altLang="en-US" sz="2200" dirty="0">
                <a:solidFill>
                  <a:srgbClr val="002060"/>
                </a:solidFill>
                <a:latin typeface="Arial" panose="020B0604020202020204" pitchFamily="34" charset="0"/>
                <a:cs typeface="Arial" panose="020B0604020202020204" pitchFamily="34" charset="0"/>
              </a:rPr>
              <a:t>út trích đặc trưng sử dụng dlib</a:t>
            </a:r>
            <a:r>
              <a:rPr lang="vi-VN" altLang="en-US" sz="2200">
                <a:solidFill>
                  <a:srgbClr val="002060"/>
                </a:solidFill>
                <a:latin typeface="Arial" panose="020B0604020202020204" pitchFamily="34" charset="0"/>
                <a:cs typeface="Arial" panose="020B0604020202020204" pitchFamily="34" charset="0"/>
              </a:rPr>
              <a:t>. </a:t>
            </a:r>
            <a:endParaRPr lang="en-US" altLang="en-US" sz="2200">
              <a:solidFill>
                <a:srgbClr val="002060"/>
              </a:solidFill>
              <a:latin typeface="Arial" panose="020B0604020202020204" pitchFamily="34" charset="0"/>
              <a:cs typeface="Arial" panose="020B0604020202020204" pitchFamily="34" charset="0"/>
            </a:endParaRPr>
          </a:p>
          <a:p>
            <a:pPr marL="358775" lvl="0" indent="-358775" algn="just" eaLnBrk="0" fontAlgn="base" hangingPunct="0">
              <a:lnSpc>
                <a:spcPct val="150000"/>
              </a:lnSpc>
              <a:spcBef>
                <a:spcPct val="0"/>
              </a:spcBef>
              <a:spcAft>
                <a:spcPct val="0"/>
              </a:spcAft>
            </a:pPr>
            <a:r>
              <a:rPr lang="en-US" altLang="en-US" sz="2200">
                <a:solidFill>
                  <a:srgbClr val="002060"/>
                </a:solidFill>
                <a:latin typeface="Arial" panose="020B0604020202020204" pitchFamily="34" charset="0"/>
                <a:cs typeface="Arial" panose="020B0604020202020204" pitchFamily="34" charset="0"/>
              </a:rPr>
              <a:t>3. </a:t>
            </a:r>
            <a:r>
              <a:rPr lang="vi-VN" altLang="en-US" sz="2200">
                <a:solidFill>
                  <a:srgbClr val="002060"/>
                </a:solidFill>
                <a:latin typeface="Arial" panose="020B0604020202020204" pitchFamily="34" charset="0"/>
                <a:cs typeface="Arial" panose="020B0604020202020204" pitchFamily="34" charset="0"/>
              </a:rPr>
              <a:t>Dữ </a:t>
            </a:r>
            <a:r>
              <a:rPr lang="vi-VN" altLang="en-US" sz="2200" dirty="0">
                <a:solidFill>
                  <a:srgbClr val="002060"/>
                </a:solidFill>
                <a:latin typeface="Arial" panose="020B0604020202020204" pitchFamily="34" charset="0"/>
                <a:cs typeface="Arial" panose="020B0604020202020204" pitchFamily="34" charset="0"/>
              </a:rPr>
              <a:t>liệu mẫu là các véc-tơ 128 đặc trưng đã được mã hoá</a:t>
            </a:r>
            <a:r>
              <a:rPr lang="vi-VN" altLang="en-US" sz="2200">
                <a:solidFill>
                  <a:srgbClr val="002060"/>
                </a:solidFill>
                <a:latin typeface="Arial" panose="020B0604020202020204" pitchFamily="34" charset="0"/>
                <a:cs typeface="Arial" panose="020B0604020202020204" pitchFamily="34" charset="0"/>
              </a:rPr>
              <a:t>. </a:t>
            </a:r>
            <a:endParaRPr lang="en-US" altLang="en-US" sz="2200">
              <a:solidFill>
                <a:srgbClr val="002060"/>
              </a:solidFill>
              <a:latin typeface="Arial" panose="020B0604020202020204" pitchFamily="34" charset="0"/>
              <a:cs typeface="Arial" panose="020B0604020202020204" pitchFamily="34" charset="0"/>
            </a:endParaRPr>
          </a:p>
          <a:p>
            <a:pPr lvl="0" algn="just" eaLnBrk="0" fontAlgn="base" hangingPunct="0">
              <a:lnSpc>
                <a:spcPct val="150000"/>
              </a:lnSpc>
              <a:spcBef>
                <a:spcPct val="0"/>
              </a:spcBef>
              <a:spcAft>
                <a:spcPct val="0"/>
              </a:spcAft>
            </a:pPr>
            <a:r>
              <a:rPr lang="en-US" altLang="en-US" sz="2200">
                <a:solidFill>
                  <a:srgbClr val="002060"/>
                </a:solidFill>
                <a:latin typeface="Arial" panose="020B0604020202020204" pitchFamily="34" charset="0"/>
                <a:cs typeface="Arial" panose="020B0604020202020204" pitchFamily="34" charset="0"/>
              </a:rPr>
              <a:t>4. </a:t>
            </a:r>
            <a:r>
              <a:rPr lang="vi-VN" altLang="en-US" sz="2200">
                <a:solidFill>
                  <a:srgbClr val="002060"/>
                </a:solidFill>
                <a:latin typeface="Arial" panose="020B0604020202020204" pitchFamily="34" charset="0"/>
                <a:cs typeface="Arial" panose="020B0604020202020204" pitchFamily="34" charset="0"/>
              </a:rPr>
              <a:t>Trung </a:t>
            </a:r>
            <a:r>
              <a:rPr lang="vi-VN" altLang="en-US" sz="2200" dirty="0">
                <a:solidFill>
                  <a:srgbClr val="002060"/>
                </a:solidFill>
                <a:latin typeface="Arial" panose="020B0604020202020204" pitchFamily="34" charset="0"/>
                <a:cs typeface="Arial" panose="020B0604020202020204" pitchFamily="34" charset="0"/>
              </a:rPr>
              <a:t>bình mỗi người sẽ có 360 mẫu </a:t>
            </a:r>
            <a:r>
              <a:rPr lang="vi-VN" altLang="en-US" sz="2200">
                <a:solidFill>
                  <a:srgbClr val="002060"/>
                </a:solidFill>
                <a:latin typeface="Arial" panose="020B0604020202020204" pitchFamily="34" charset="0"/>
                <a:cs typeface="Arial" panose="020B0604020202020204" pitchFamily="34" charset="0"/>
              </a:rPr>
              <a:t>mỗi người</a:t>
            </a:r>
            <a:endParaRPr lang="en-US" altLang="en-US" sz="2200">
              <a:solidFill>
                <a:srgbClr val="002060"/>
              </a:solidFill>
              <a:latin typeface="Arial" panose="020B0604020202020204" pitchFamily="34" charset="0"/>
              <a:cs typeface="Arial" panose="020B0604020202020204" pitchFamily="34" charset="0"/>
            </a:endParaRPr>
          </a:p>
          <a:p>
            <a:pPr lvl="0" algn="just" eaLnBrk="0" fontAlgn="base" hangingPunct="0">
              <a:lnSpc>
                <a:spcPct val="150000"/>
              </a:lnSpc>
              <a:spcBef>
                <a:spcPct val="0"/>
              </a:spcBef>
              <a:spcAft>
                <a:spcPct val="0"/>
              </a:spcAft>
            </a:pPr>
            <a:r>
              <a:rPr lang="en-US" altLang="en-US" sz="2200">
                <a:solidFill>
                  <a:srgbClr val="002060"/>
                </a:solidFill>
                <a:latin typeface="Arial" panose="020B0604020202020204" pitchFamily="34" charset="0"/>
                <a:cs typeface="Arial" panose="020B0604020202020204" pitchFamily="34" charset="0"/>
              </a:rPr>
              <a:t>5. Mẫu thử nghiệm từ</a:t>
            </a:r>
            <a:r>
              <a:rPr lang="vi-VN" altLang="en-US" sz="2200">
                <a:solidFill>
                  <a:srgbClr val="002060"/>
                </a:solidFill>
                <a:latin typeface="Arial" panose="020B0604020202020204" pitchFamily="34" charset="0"/>
                <a:cs typeface="Arial" panose="020B0604020202020204" pitchFamily="34" charset="0"/>
              </a:rPr>
              <a:t> 4 </a:t>
            </a:r>
            <a:r>
              <a:rPr lang="vi-VN" altLang="en-US" sz="2200" dirty="0">
                <a:solidFill>
                  <a:srgbClr val="002060"/>
                </a:solidFill>
                <a:latin typeface="Arial" panose="020B0604020202020204" pitchFamily="34" charset="0"/>
                <a:cs typeface="Arial" panose="020B0604020202020204" pitchFamily="34" charset="0"/>
              </a:rPr>
              <a:t>thành </a:t>
            </a:r>
            <a:r>
              <a:rPr lang="vi-VN" altLang="en-US" sz="2200">
                <a:solidFill>
                  <a:srgbClr val="002060"/>
                </a:solidFill>
                <a:latin typeface="Arial" panose="020B0604020202020204" pitchFamily="34" charset="0"/>
                <a:cs typeface="Arial" panose="020B0604020202020204" pitchFamily="34" charset="0"/>
              </a:rPr>
              <a:t>viên trong</a:t>
            </a:r>
            <a:r>
              <a:rPr lang="en-US" altLang="en-US" sz="2200">
                <a:solidFill>
                  <a:srgbClr val="002060"/>
                </a:solidFill>
                <a:latin typeface="Arial" panose="020B0604020202020204" pitchFamily="34" charset="0"/>
                <a:cs typeface="Arial" panose="020B0604020202020204" pitchFamily="34" charset="0"/>
              </a:rPr>
              <a:t> một</a:t>
            </a:r>
            <a:r>
              <a:rPr lang="vi-VN" altLang="en-US" sz="2200">
                <a:solidFill>
                  <a:srgbClr val="002060"/>
                </a:solidFill>
                <a:latin typeface="Arial" panose="020B0604020202020204" pitchFamily="34" charset="0"/>
                <a:cs typeface="Arial" panose="020B0604020202020204" pitchFamily="34" charset="0"/>
              </a:rPr>
              <a:t> </a:t>
            </a:r>
            <a:r>
              <a:rPr lang="vi-VN" altLang="en-US" sz="2200" dirty="0">
                <a:solidFill>
                  <a:srgbClr val="002060"/>
                </a:solidFill>
                <a:latin typeface="Arial" panose="020B0604020202020204" pitchFamily="34" charset="0"/>
                <a:cs typeface="Arial" panose="020B0604020202020204" pitchFamily="34" charset="0"/>
              </a:rPr>
              <a:t>gia đình.</a:t>
            </a:r>
          </a:p>
        </p:txBody>
      </p:sp>
      <p:sp>
        <p:nvSpPr>
          <p:cNvPr id="16" name="Pentagon 15"/>
          <p:cNvSpPr/>
          <p:nvPr/>
        </p:nvSpPr>
        <p:spPr>
          <a:xfrm>
            <a:off x="15709" y="38808"/>
            <a:ext cx="2612075" cy="568955"/>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Phương pháp</a:t>
            </a:r>
            <a:endParaRPr lang="en-US" sz="2500" b="1" dirty="0">
              <a:latin typeface="Arial" panose="020B0604020202020204" pitchFamily="34" charset="0"/>
              <a:cs typeface="Arial" panose="020B0604020202020204" pitchFamily="34" charset="0"/>
            </a:endParaRPr>
          </a:p>
        </p:txBody>
      </p:sp>
      <p:sp>
        <p:nvSpPr>
          <p:cNvPr id="20" name="Rectangle 19"/>
          <p:cNvSpPr/>
          <p:nvPr/>
        </p:nvSpPr>
        <p:spPr>
          <a:xfrm>
            <a:off x="7596336" y="43521"/>
            <a:ext cx="1553716" cy="830997"/>
          </a:xfrm>
          <a:prstGeom prst="rect">
            <a:avLst/>
          </a:prstGeom>
        </p:spPr>
        <p:txBody>
          <a:bodyPr wrap="square">
            <a:spAutoFit/>
          </a:bodyPr>
          <a:lstStyle/>
          <a:p>
            <a:pPr algn="r">
              <a:buClr>
                <a:schemeClr val="dk1"/>
              </a:buClr>
              <a:buSzPts val="2600"/>
            </a:pPr>
            <a:r>
              <a:rPr lang="en-US" sz="1200" dirty="0" err="1">
                <a:latin typeface="Arial" panose="020B0604020202020204" pitchFamily="34" charset="0"/>
                <a:ea typeface="Calibri"/>
                <a:cs typeface="Arial" panose="020B0604020202020204" pitchFamily="34" charset="0"/>
                <a:sym typeface="Calibri"/>
              </a:rPr>
              <a:t>Giới</a:t>
            </a:r>
            <a:r>
              <a:rPr lang="en-US" sz="1200" dirty="0">
                <a:latin typeface="Arial" panose="020B0604020202020204" pitchFamily="34" charset="0"/>
                <a:ea typeface="Calibri"/>
                <a:cs typeface="Arial" panose="020B0604020202020204" pitchFamily="34" charset="0"/>
                <a:sym typeface="Calibri"/>
              </a:rPr>
              <a:t> </a:t>
            </a:r>
            <a:r>
              <a:rPr lang="en-US" sz="1200" dirty="0" err="1">
                <a:latin typeface="Arial" panose="020B0604020202020204" pitchFamily="34" charset="0"/>
                <a:ea typeface="Calibri"/>
                <a:cs typeface="Arial" panose="020B0604020202020204" pitchFamily="34" charset="0"/>
                <a:sym typeface="Calibri"/>
              </a:rPr>
              <a:t>thiệu</a:t>
            </a:r>
            <a:endParaRPr lang="en-US" sz="1200" dirty="0">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b="1" err="1">
                <a:solidFill>
                  <a:srgbClr val="0000FF"/>
                </a:solidFill>
                <a:latin typeface="Arial" panose="020B0604020202020204" pitchFamily="34" charset="0"/>
                <a:ea typeface="Calibri"/>
                <a:cs typeface="Arial" panose="020B0604020202020204" pitchFamily="34" charset="0"/>
                <a:sym typeface="Calibri"/>
              </a:rPr>
              <a:t>Phương</a:t>
            </a:r>
            <a:r>
              <a:rPr lang="en-US" sz="1200" b="1">
                <a:solidFill>
                  <a:srgbClr val="0000FF"/>
                </a:solidFill>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21" name="TextBox 20"/>
          <p:cNvSpPr txBox="1"/>
          <p:nvPr/>
        </p:nvSpPr>
        <p:spPr>
          <a:xfrm>
            <a:off x="8641229" y="4731990"/>
            <a:ext cx="46930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10</a:t>
            </a:r>
          </a:p>
        </p:txBody>
      </p:sp>
    </p:spTree>
    <p:extLst>
      <p:ext uri="{BB962C8B-B14F-4D97-AF65-F5344CB8AC3E}">
        <p14:creationId xmlns:p14="http://schemas.microsoft.com/office/powerpoint/2010/main" val="223000449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732205" y="85120"/>
            <a:ext cx="5008263" cy="553998"/>
          </a:xfrm>
          <a:prstGeom prst="rect">
            <a:avLst/>
          </a:prstGeom>
        </p:spPr>
        <p:txBody>
          <a:bodyPr wrap="square">
            <a:spAutoFit/>
          </a:bodyPr>
          <a:lstStyle/>
          <a:p>
            <a:pPr algn="ctr" fontAlgn="t"/>
            <a:r>
              <a:rPr lang="en-US" sz="3000" b="1">
                <a:solidFill>
                  <a:srgbClr val="0000FF"/>
                </a:solidFill>
                <a:latin typeface="Arial" panose="020B0604020202020204" pitchFamily="34" charset="0"/>
                <a:cs typeface="Arial" panose="020B0604020202020204" pitchFamily="34" charset="0"/>
              </a:rPr>
              <a:t>Sơ đồ huấn luyện mô hình</a:t>
            </a:r>
            <a:endParaRPr lang="en-US" sz="3000" b="1" dirty="0">
              <a:solidFill>
                <a:srgbClr val="0000FF"/>
              </a:solidFill>
              <a:latin typeface="Arial" panose="020B0604020202020204" pitchFamily="34" charset="0"/>
              <a:cs typeface="Arial" panose="020B0604020202020204" pitchFamily="34" charset="0"/>
            </a:endParaRPr>
          </a:p>
        </p:txBody>
      </p:sp>
      <p:grpSp>
        <p:nvGrpSpPr>
          <p:cNvPr id="48" name="Group 47"/>
          <p:cNvGrpSpPr/>
          <p:nvPr/>
        </p:nvGrpSpPr>
        <p:grpSpPr>
          <a:xfrm>
            <a:off x="0" y="-23594"/>
            <a:ext cx="9144001" cy="67115"/>
            <a:chOff x="1821110" y="4410724"/>
            <a:chExt cx="7275765" cy="76200"/>
          </a:xfrm>
          <a:solidFill>
            <a:schemeClr val="accent6">
              <a:lumMod val="75000"/>
            </a:schemeClr>
          </a:solidFill>
        </p:grpSpPr>
        <p:sp>
          <p:nvSpPr>
            <p:cNvPr id="49" name="Rectangle 48"/>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Pentagon 53"/>
          <p:cNvSpPr/>
          <p:nvPr/>
        </p:nvSpPr>
        <p:spPr>
          <a:xfrm>
            <a:off x="15709" y="38808"/>
            <a:ext cx="2612075" cy="568955"/>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Phương pháp</a:t>
            </a:r>
            <a:endParaRPr lang="en-US" sz="2500" b="1" dirty="0">
              <a:latin typeface="Arial" panose="020B0604020202020204" pitchFamily="34" charset="0"/>
              <a:cs typeface="Arial" panose="020B0604020202020204" pitchFamily="34" charset="0"/>
            </a:endParaRPr>
          </a:p>
        </p:txBody>
      </p:sp>
      <p:graphicFrame>
        <p:nvGraphicFramePr>
          <p:cNvPr id="16" name="Diagram 15">
            <a:extLst>
              <a:ext uri="{FF2B5EF4-FFF2-40B4-BE49-F238E27FC236}">
                <a16:creationId xmlns:a16="http://schemas.microsoft.com/office/drawing/2014/main" id="{45740356-D8E3-DC41-BD2E-981EA0AD474C}"/>
              </a:ext>
            </a:extLst>
          </p:cNvPr>
          <p:cNvGraphicFramePr/>
          <p:nvPr>
            <p:extLst>
              <p:ext uri="{D42A27DB-BD31-4B8C-83A1-F6EECF244321}">
                <p14:modId xmlns:p14="http://schemas.microsoft.com/office/powerpoint/2010/main" val="2153414783"/>
              </p:ext>
            </p:extLst>
          </p:nvPr>
        </p:nvGraphicFramePr>
        <p:xfrm>
          <a:off x="128140" y="987574"/>
          <a:ext cx="8937282" cy="3672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Rectangle 12"/>
          <p:cNvSpPr/>
          <p:nvPr/>
        </p:nvSpPr>
        <p:spPr>
          <a:xfrm>
            <a:off x="7596336" y="43521"/>
            <a:ext cx="1553716" cy="830997"/>
          </a:xfrm>
          <a:prstGeom prst="rect">
            <a:avLst/>
          </a:prstGeom>
        </p:spPr>
        <p:txBody>
          <a:bodyPr wrap="square">
            <a:spAutoFit/>
          </a:bodyPr>
          <a:lstStyle/>
          <a:p>
            <a:pPr algn="r">
              <a:buClr>
                <a:schemeClr val="dk1"/>
              </a:buClr>
              <a:buSzPts val="2600"/>
            </a:pPr>
            <a:r>
              <a:rPr lang="en-US" sz="1200" dirty="0" err="1">
                <a:latin typeface="Arial" panose="020B0604020202020204" pitchFamily="34" charset="0"/>
                <a:ea typeface="Calibri"/>
                <a:cs typeface="Arial" panose="020B0604020202020204" pitchFamily="34" charset="0"/>
                <a:sym typeface="Calibri"/>
              </a:rPr>
              <a:t>Giới</a:t>
            </a:r>
            <a:r>
              <a:rPr lang="en-US" sz="1200" dirty="0">
                <a:latin typeface="Arial" panose="020B0604020202020204" pitchFamily="34" charset="0"/>
                <a:ea typeface="Calibri"/>
                <a:cs typeface="Arial" panose="020B0604020202020204" pitchFamily="34" charset="0"/>
                <a:sym typeface="Calibri"/>
              </a:rPr>
              <a:t> </a:t>
            </a:r>
            <a:r>
              <a:rPr lang="en-US" sz="1200" dirty="0" err="1">
                <a:latin typeface="Arial" panose="020B0604020202020204" pitchFamily="34" charset="0"/>
                <a:ea typeface="Calibri"/>
                <a:cs typeface="Arial" panose="020B0604020202020204" pitchFamily="34" charset="0"/>
                <a:sym typeface="Calibri"/>
              </a:rPr>
              <a:t>thiệu</a:t>
            </a:r>
            <a:endParaRPr lang="en-US" sz="1200" dirty="0">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b="1" err="1">
                <a:solidFill>
                  <a:srgbClr val="0000FF"/>
                </a:solidFill>
                <a:latin typeface="Arial" panose="020B0604020202020204" pitchFamily="34" charset="0"/>
                <a:ea typeface="Calibri"/>
                <a:cs typeface="Arial" panose="020B0604020202020204" pitchFamily="34" charset="0"/>
                <a:sym typeface="Calibri"/>
              </a:rPr>
              <a:t>Phương</a:t>
            </a:r>
            <a:r>
              <a:rPr lang="en-US" sz="1200" b="1">
                <a:solidFill>
                  <a:srgbClr val="0000FF"/>
                </a:solidFill>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17" name="TextBox 16"/>
          <p:cNvSpPr txBox="1"/>
          <p:nvPr/>
        </p:nvSpPr>
        <p:spPr>
          <a:xfrm>
            <a:off x="8641229" y="4731990"/>
            <a:ext cx="46930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11</a:t>
            </a:r>
          </a:p>
        </p:txBody>
      </p:sp>
    </p:spTree>
    <p:extLst>
      <p:ext uri="{BB962C8B-B14F-4D97-AF65-F5344CB8AC3E}">
        <p14:creationId xmlns:p14="http://schemas.microsoft.com/office/powerpoint/2010/main" val="72861492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860125" y="84020"/>
            <a:ext cx="4212822" cy="1015663"/>
          </a:xfrm>
          <a:prstGeom prst="rect">
            <a:avLst/>
          </a:prstGeom>
        </p:spPr>
        <p:txBody>
          <a:bodyPr wrap="square">
            <a:spAutoFit/>
          </a:bodyPr>
          <a:lstStyle/>
          <a:p>
            <a:pPr algn="ctr" fontAlgn="t"/>
            <a:r>
              <a:rPr lang="en-US" sz="3000" b="1">
                <a:solidFill>
                  <a:srgbClr val="0000FF"/>
                </a:solidFill>
                <a:latin typeface="Arial" panose="020B0604020202020204" pitchFamily="34" charset="0"/>
                <a:cs typeface="Arial" panose="020B0604020202020204" pitchFamily="34" charset="0"/>
              </a:rPr>
              <a:t>Mô hình thử nghiệm</a:t>
            </a:r>
          </a:p>
          <a:p>
            <a:pPr algn="ctr" fontAlgn="t"/>
            <a:r>
              <a:rPr lang="en-US" sz="3000" b="1">
                <a:solidFill>
                  <a:srgbClr val="0000FF"/>
                </a:solidFill>
                <a:latin typeface="Arial" panose="020B0604020202020204" pitchFamily="34" charset="0"/>
                <a:cs typeface="Arial" panose="020B0604020202020204" pitchFamily="34" charset="0"/>
              </a:rPr>
              <a:t>SVM</a:t>
            </a:r>
            <a:endParaRPr lang="en-US" sz="3000" b="1" dirty="0">
              <a:solidFill>
                <a:srgbClr val="0000FF"/>
              </a:solidFill>
              <a:latin typeface="Arial" panose="020B0604020202020204" pitchFamily="34" charset="0"/>
              <a:cs typeface="Arial" panose="020B0604020202020204" pitchFamily="34" charset="0"/>
            </a:endParaRPr>
          </a:p>
        </p:txBody>
      </p:sp>
      <p:grpSp>
        <p:nvGrpSpPr>
          <p:cNvPr id="48" name="Group 47"/>
          <p:cNvGrpSpPr/>
          <p:nvPr/>
        </p:nvGrpSpPr>
        <p:grpSpPr>
          <a:xfrm>
            <a:off x="0" y="-23594"/>
            <a:ext cx="9144001" cy="67115"/>
            <a:chOff x="1821110" y="4410724"/>
            <a:chExt cx="7275765" cy="76200"/>
          </a:xfrm>
          <a:solidFill>
            <a:schemeClr val="accent6">
              <a:lumMod val="75000"/>
            </a:schemeClr>
          </a:solidFill>
        </p:grpSpPr>
        <p:sp>
          <p:nvSpPr>
            <p:cNvPr id="49" name="Rectangle 48"/>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0">
            <a:extLst>
              <a:ext uri="{FF2B5EF4-FFF2-40B4-BE49-F238E27FC236}">
                <a16:creationId xmlns:a16="http://schemas.microsoft.com/office/drawing/2014/main" id="{A725E8E0-B3E8-DA40-9DF5-B19E9F6AC61C}"/>
              </a:ext>
            </a:extLst>
          </p:cNvPr>
          <p:cNvPicPr/>
          <p:nvPr/>
        </p:nvPicPr>
        <p:blipFill>
          <a:blip r:embed="rId3"/>
          <a:stretch>
            <a:fillRect/>
          </a:stretch>
        </p:blipFill>
        <p:spPr>
          <a:xfrm>
            <a:off x="179512" y="1563638"/>
            <a:ext cx="8775974" cy="2808312"/>
          </a:xfrm>
          <a:prstGeom prst="rect">
            <a:avLst/>
          </a:prstGeom>
        </p:spPr>
      </p:pic>
      <p:sp>
        <p:nvSpPr>
          <p:cNvPr id="14" name="Pentagon 13"/>
          <p:cNvSpPr/>
          <p:nvPr/>
        </p:nvSpPr>
        <p:spPr>
          <a:xfrm>
            <a:off x="15709" y="38808"/>
            <a:ext cx="2612075" cy="568955"/>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Phương pháp</a:t>
            </a:r>
            <a:endParaRPr lang="en-US" sz="2500" b="1" dirty="0">
              <a:latin typeface="Arial" panose="020B0604020202020204" pitchFamily="34" charset="0"/>
              <a:cs typeface="Arial" panose="020B0604020202020204" pitchFamily="34" charset="0"/>
            </a:endParaRPr>
          </a:p>
        </p:txBody>
      </p:sp>
      <p:sp>
        <p:nvSpPr>
          <p:cNvPr id="16" name="Rectangle 15"/>
          <p:cNvSpPr/>
          <p:nvPr/>
        </p:nvSpPr>
        <p:spPr>
          <a:xfrm>
            <a:off x="7596336" y="43521"/>
            <a:ext cx="1553716" cy="830997"/>
          </a:xfrm>
          <a:prstGeom prst="rect">
            <a:avLst/>
          </a:prstGeom>
        </p:spPr>
        <p:txBody>
          <a:bodyPr wrap="square">
            <a:spAutoFit/>
          </a:bodyPr>
          <a:lstStyle/>
          <a:p>
            <a:pPr algn="r">
              <a:buClr>
                <a:schemeClr val="dk1"/>
              </a:buClr>
              <a:buSzPts val="2600"/>
            </a:pPr>
            <a:r>
              <a:rPr lang="en-US" sz="1200" dirty="0" err="1">
                <a:latin typeface="Arial" panose="020B0604020202020204" pitchFamily="34" charset="0"/>
                <a:ea typeface="Calibri"/>
                <a:cs typeface="Arial" panose="020B0604020202020204" pitchFamily="34" charset="0"/>
                <a:sym typeface="Calibri"/>
              </a:rPr>
              <a:t>Giới</a:t>
            </a:r>
            <a:r>
              <a:rPr lang="en-US" sz="1200" dirty="0">
                <a:latin typeface="Arial" panose="020B0604020202020204" pitchFamily="34" charset="0"/>
                <a:ea typeface="Calibri"/>
                <a:cs typeface="Arial" panose="020B0604020202020204" pitchFamily="34" charset="0"/>
                <a:sym typeface="Calibri"/>
              </a:rPr>
              <a:t> </a:t>
            </a:r>
            <a:r>
              <a:rPr lang="en-US" sz="1200" dirty="0" err="1">
                <a:latin typeface="Arial" panose="020B0604020202020204" pitchFamily="34" charset="0"/>
                <a:ea typeface="Calibri"/>
                <a:cs typeface="Arial" panose="020B0604020202020204" pitchFamily="34" charset="0"/>
                <a:sym typeface="Calibri"/>
              </a:rPr>
              <a:t>thiệu</a:t>
            </a:r>
            <a:endParaRPr lang="en-US" sz="1200" dirty="0">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b="1" err="1">
                <a:solidFill>
                  <a:srgbClr val="0000FF"/>
                </a:solidFill>
                <a:latin typeface="Arial" panose="020B0604020202020204" pitchFamily="34" charset="0"/>
                <a:ea typeface="Calibri"/>
                <a:cs typeface="Arial" panose="020B0604020202020204" pitchFamily="34" charset="0"/>
                <a:sym typeface="Calibri"/>
              </a:rPr>
              <a:t>Phương</a:t>
            </a:r>
            <a:r>
              <a:rPr lang="en-US" sz="1200" b="1">
                <a:solidFill>
                  <a:srgbClr val="0000FF"/>
                </a:solidFill>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17" name="TextBox 16"/>
          <p:cNvSpPr txBox="1"/>
          <p:nvPr/>
        </p:nvSpPr>
        <p:spPr>
          <a:xfrm>
            <a:off x="8641229" y="4731990"/>
            <a:ext cx="46930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12</a:t>
            </a:r>
          </a:p>
        </p:txBody>
      </p:sp>
    </p:spTree>
    <p:extLst>
      <p:ext uri="{BB962C8B-B14F-4D97-AF65-F5344CB8AC3E}">
        <p14:creationId xmlns:p14="http://schemas.microsoft.com/office/powerpoint/2010/main" val="404812770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720483" y="72228"/>
            <a:ext cx="4766776" cy="553998"/>
          </a:xfrm>
          <a:prstGeom prst="rect">
            <a:avLst/>
          </a:prstGeom>
        </p:spPr>
        <p:txBody>
          <a:bodyPr wrap="square">
            <a:spAutoFit/>
          </a:bodyPr>
          <a:lstStyle/>
          <a:p>
            <a:pPr algn="ctr" fontAlgn="t"/>
            <a:r>
              <a:rPr lang="en-US" sz="3000" b="1">
                <a:solidFill>
                  <a:srgbClr val="0000FF"/>
                </a:solidFill>
                <a:latin typeface="Arial" panose="020B0604020202020204" pitchFamily="34" charset="0"/>
                <a:cs typeface="Arial" panose="020B0604020202020204" pitchFamily="34" charset="0"/>
              </a:rPr>
              <a:t>Đánh giá mô hình</a:t>
            </a:r>
            <a:endParaRPr lang="en-US" sz="3000" b="1" dirty="0">
              <a:solidFill>
                <a:srgbClr val="0000FF"/>
              </a:solidFill>
              <a:latin typeface="Arial" panose="020B0604020202020204" pitchFamily="34" charset="0"/>
              <a:cs typeface="Arial" panose="020B0604020202020204" pitchFamily="34" charset="0"/>
            </a:endParaRPr>
          </a:p>
        </p:txBody>
      </p:sp>
      <p:grpSp>
        <p:nvGrpSpPr>
          <p:cNvPr id="48" name="Group 47"/>
          <p:cNvGrpSpPr/>
          <p:nvPr/>
        </p:nvGrpSpPr>
        <p:grpSpPr>
          <a:xfrm>
            <a:off x="0" y="-23594"/>
            <a:ext cx="9144001" cy="67115"/>
            <a:chOff x="1821110" y="4410724"/>
            <a:chExt cx="7275765" cy="76200"/>
          </a:xfrm>
          <a:solidFill>
            <a:schemeClr val="accent6">
              <a:lumMod val="75000"/>
            </a:schemeClr>
          </a:solidFill>
        </p:grpSpPr>
        <p:sp>
          <p:nvSpPr>
            <p:cNvPr id="49" name="Rectangle 48"/>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Content Placeholder 2">
            <a:extLst>
              <a:ext uri="{FF2B5EF4-FFF2-40B4-BE49-F238E27FC236}">
                <a16:creationId xmlns:a16="http://schemas.microsoft.com/office/drawing/2014/main" id="{03FA5860-D7B3-C54C-B38D-FB83656E66F5}"/>
              </a:ext>
            </a:extLst>
          </p:cNvPr>
          <p:cNvSpPr txBox="1">
            <a:spLocks/>
          </p:cNvSpPr>
          <p:nvPr/>
        </p:nvSpPr>
        <p:spPr>
          <a:xfrm>
            <a:off x="179512" y="915566"/>
            <a:ext cx="8856983" cy="2664296"/>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20000"/>
              </a:lnSpc>
              <a:spcBef>
                <a:spcPts val="0"/>
              </a:spcBef>
              <a:buFont typeface="Wingdings" panose="05000000000000000000" pitchFamily="2" charset="2"/>
              <a:buChar char="v"/>
            </a:pPr>
            <a:r>
              <a:rPr lang="en-US" sz="2200" b="1" dirty="0">
                <a:solidFill>
                  <a:srgbClr val="002060"/>
                </a:solidFill>
                <a:latin typeface="Arial" panose="020B0604020202020204" pitchFamily="34" charset="0"/>
                <a:cs typeface="Arial" panose="020B0604020202020204" pitchFamily="34" charset="0"/>
              </a:rPr>
              <a:t>K-Fold </a:t>
            </a:r>
            <a:r>
              <a:rPr lang="en-US" sz="2200" b="1">
                <a:solidFill>
                  <a:srgbClr val="002060"/>
                </a:solidFill>
                <a:latin typeface="Arial" panose="020B0604020202020204" pitchFamily="34" charset="0"/>
                <a:cs typeface="Arial" panose="020B0604020202020204" pitchFamily="34" charset="0"/>
              </a:rPr>
              <a:t>cross-validation:</a:t>
            </a:r>
            <a:endParaRPr lang="en-US" sz="2200" b="1" dirty="0">
              <a:solidFill>
                <a:srgbClr val="002060"/>
              </a:solidFill>
              <a:latin typeface="Arial" panose="020B0604020202020204" pitchFamily="34" charset="0"/>
              <a:cs typeface="Arial" panose="020B0604020202020204" pitchFamily="34" charset="0"/>
            </a:endParaRPr>
          </a:p>
          <a:p>
            <a:pPr marL="541338" indent="-182563" algn="just">
              <a:lnSpc>
                <a:spcPct val="120000"/>
              </a:lnSpc>
              <a:spcBef>
                <a:spcPts val="0"/>
              </a:spcBef>
            </a:pPr>
            <a:r>
              <a:rPr lang="en-US" sz="2000">
                <a:solidFill>
                  <a:srgbClr val="002060"/>
                </a:solidFill>
                <a:latin typeface="Arial" panose="020B0604020202020204" pitchFamily="34" charset="0"/>
                <a:cs typeface="Arial" panose="020B0604020202020204" pitchFamily="34" charset="0"/>
              </a:rPr>
              <a:t>Sử </a:t>
            </a:r>
            <a:r>
              <a:rPr lang="en-US" sz="2000" dirty="0" err="1">
                <a:solidFill>
                  <a:srgbClr val="002060"/>
                </a:solidFill>
                <a:latin typeface="Arial" panose="020B0604020202020204" pitchFamily="34" charset="0"/>
                <a:cs typeface="Arial" panose="020B0604020202020204" pitchFamily="34" charset="0"/>
              </a:rPr>
              <a:t>dụng</a:t>
            </a:r>
            <a:r>
              <a:rPr lang="en-US" sz="2000" dirty="0">
                <a:solidFill>
                  <a:srgbClr val="002060"/>
                </a:solidFill>
                <a:latin typeface="Arial" panose="020B0604020202020204" pitchFamily="34" charset="0"/>
                <a:cs typeface="Arial" panose="020B0604020202020204" pitchFamily="34" charset="0"/>
              </a:rPr>
              <a:t> </a:t>
            </a:r>
            <a:r>
              <a:rPr lang="en-US" sz="2000" dirty="0" err="1">
                <a:solidFill>
                  <a:srgbClr val="002060"/>
                </a:solidFill>
                <a:latin typeface="Arial" panose="020B0604020202020204" pitchFamily="34" charset="0"/>
                <a:cs typeface="Arial" panose="020B0604020202020204" pitchFamily="34" charset="0"/>
              </a:rPr>
              <a:t>giai</a:t>
            </a:r>
            <a:r>
              <a:rPr lang="en-US" sz="2000" dirty="0">
                <a:solidFill>
                  <a:srgbClr val="002060"/>
                </a:solidFill>
                <a:latin typeface="Arial" panose="020B0604020202020204" pitchFamily="34" charset="0"/>
                <a:cs typeface="Arial" panose="020B0604020202020204" pitchFamily="34" charset="0"/>
              </a:rPr>
              <a:t> </a:t>
            </a:r>
            <a:r>
              <a:rPr lang="en-US" sz="2000" dirty="0" err="1">
                <a:solidFill>
                  <a:srgbClr val="002060"/>
                </a:solidFill>
                <a:latin typeface="Arial" panose="020B0604020202020204" pitchFamily="34" charset="0"/>
                <a:cs typeface="Arial" panose="020B0604020202020204" pitchFamily="34" charset="0"/>
              </a:rPr>
              <a:t>đo</a:t>
            </a:r>
            <a:r>
              <a:rPr lang="en-US" sz="2000" dirty="0">
                <a:solidFill>
                  <a:srgbClr val="002060"/>
                </a:solidFill>
                <a:latin typeface="Arial" panose="020B0604020202020204" pitchFamily="34" charset="0"/>
                <a:cs typeface="Arial" panose="020B0604020202020204" pitchFamily="34" charset="0"/>
              </a:rPr>
              <a:t> </a:t>
            </a:r>
            <a:r>
              <a:rPr lang="en-US" sz="2000" dirty="0" err="1">
                <a:solidFill>
                  <a:srgbClr val="002060"/>
                </a:solidFill>
                <a:latin typeface="Arial" panose="020B0604020202020204" pitchFamily="34" charset="0"/>
                <a:cs typeface="Arial" panose="020B0604020202020204" pitchFamily="34" charset="0"/>
              </a:rPr>
              <a:t>là</a:t>
            </a:r>
            <a:r>
              <a:rPr lang="en-US" sz="2000" b="1" dirty="0">
                <a:solidFill>
                  <a:srgbClr val="002060"/>
                </a:solidFill>
                <a:latin typeface="Arial" panose="020B0604020202020204" pitchFamily="34" charset="0"/>
                <a:cs typeface="Arial" panose="020B0604020202020204" pitchFamily="34" charset="0"/>
              </a:rPr>
              <a:t> </a:t>
            </a:r>
            <a:r>
              <a:rPr lang="en-US" sz="2000" b="1" dirty="0" err="1">
                <a:solidFill>
                  <a:srgbClr val="002060"/>
                </a:solidFill>
                <a:latin typeface="Arial" panose="020B0604020202020204" pitchFamily="34" charset="0"/>
                <a:cs typeface="Arial" panose="020B0604020202020204" pitchFamily="34" charset="0"/>
              </a:rPr>
              <a:t>độ</a:t>
            </a:r>
            <a:r>
              <a:rPr lang="en-US" sz="2000" b="1" dirty="0">
                <a:solidFill>
                  <a:srgbClr val="002060"/>
                </a:solidFill>
                <a:latin typeface="Arial" panose="020B0604020202020204" pitchFamily="34" charset="0"/>
                <a:cs typeface="Arial" panose="020B0604020202020204" pitchFamily="34" charset="0"/>
              </a:rPr>
              <a:t> </a:t>
            </a:r>
            <a:r>
              <a:rPr lang="en-US" sz="2000" b="1" dirty="0" err="1">
                <a:solidFill>
                  <a:srgbClr val="002060"/>
                </a:solidFill>
                <a:latin typeface="Arial" panose="020B0604020202020204" pitchFamily="34" charset="0"/>
                <a:cs typeface="Arial" panose="020B0604020202020204" pitchFamily="34" charset="0"/>
              </a:rPr>
              <a:t>hiệu</a:t>
            </a:r>
            <a:r>
              <a:rPr lang="en-US" sz="2000" b="1" dirty="0">
                <a:solidFill>
                  <a:srgbClr val="002060"/>
                </a:solidFill>
                <a:latin typeface="Arial" panose="020B0604020202020204" pitchFamily="34" charset="0"/>
                <a:cs typeface="Arial" panose="020B0604020202020204" pitchFamily="34" charset="0"/>
              </a:rPr>
              <a:t> </a:t>
            </a:r>
            <a:r>
              <a:rPr lang="en-US" sz="2000" b="1" dirty="0" err="1">
                <a:solidFill>
                  <a:srgbClr val="002060"/>
                </a:solidFill>
                <a:latin typeface="Arial" panose="020B0604020202020204" pitchFamily="34" charset="0"/>
                <a:cs typeface="Arial" panose="020B0604020202020204" pitchFamily="34" charset="0"/>
              </a:rPr>
              <a:t>quả</a:t>
            </a:r>
            <a:r>
              <a:rPr lang="en-US" sz="2000" b="1" dirty="0">
                <a:solidFill>
                  <a:srgbClr val="002060"/>
                </a:solidFill>
                <a:latin typeface="Arial" panose="020B0604020202020204" pitchFamily="34" charset="0"/>
                <a:cs typeface="Arial" panose="020B0604020202020204" pitchFamily="34" charset="0"/>
              </a:rPr>
              <a:t> </a:t>
            </a:r>
            <a:r>
              <a:rPr lang="en-US" sz="2000" b="1" dirty="0" err="1">
                <a:solidFill>
                  <a:srgbClr val="002060"/>
                </a:solidFill>
                <a:latin typeface="Arial" panose="020B0604020202020204" pitchFamily="34" charset="0"/>
                <a:cs typeface="Arial" panose="020B0604020202020204" pitchFamily="34" charset="0"/>
              </a:rPr>
              <a:t>trung</a:t>
            </a:r>
            <a:r>
              <a:rPr lang="en-US" sz="2000" b="1" dirty="0">
                <a:solidFill>
                  <a:srgbClr val="002060"/>
                </a:solidFill>
                <a:latin typeface="Arial" panose="020B0604020202020204" pitchFamily="34" charset="0"/>
                <a:cs typeface="Arial" panose="020B0604020202020204" pitchFamily="34" charset="0"/>
              </a:rPr>
              <a:t> </a:t>
            </a:r>
            <a:r>
              <a:rPr lang="en-US" sz="2000" b="1" dirty="0" err="1">
                <a:solidFill>
                  <a:srgbClr val="002060"/>
                </a:solidFill>
                <a:latin typeface="Arial" panose="020B0604020202020204" pitchFamily="34" charset="0"/>
                <a:cs typeface="Arial" panose="020B0604020202020204" pitchFamily="34" charset="0"/>
              </a:rPr>
              <a:t>bình</a:t>
            </a:r>
            <a:r>
              <a:rPr lang="en-US" sz="2000" b="1" dirty="0">
                <a:solidFill>
                  <a:srgbClr val="002060"/>
                </a:solidFill>
                <a:latin typeface="Arial" panose="020B0604020202020204" pitchFamily="34" charset="0"/>
                <a:cs typeface="Arial" panose="020B0604020202020204" pitchFamily="34" charset="0"/>
              </a:rPr>
              <a:t> </a:t>
            </a:r>
            <a:r>
              <a:rPr lang="en-US" sz="2000" dirty="0">
                <a:solidFill>
                  <a:srgbClr val="002060"/>
                </a:solidFill>
                <a:latin typeface="Arial" panose="020B0604020202020204" pitchFamily="34" charset="0"/>
                <a:cs typeface="Arial" panose="020B0604020202020204" pitchFamily="34" charset="0"/>
              </a:rPr>
              <a:t>(mean accuracy) </a:t>
            </a:r>
            <a:r>
              <a:rPr lang="en-US" sz="2000" dirty="0" err="1">
                <a:solidFill>
                  <a:srgbClr val="002060"/>
                </a:solidFill>
                <a:latin typeface="Arial" panose="020B0604020202020204" pitchFamily="34" charset="0"/>
                <a:cs typeface="Arial" panose="020B0604020202020204" pitchFamily="34" charset="0"/>
              </a:rPr>
              <a:t>để</a:t>
            </a:r>
            <a:r>
              <a:rPr lang="en-US" sz="2000" dirty="0">
                <a:solidFill>
                  <a:srgbClr val="002060"/>
                </a:solidFill>
                <a:latin typeface="Arial" panose="020B0604020202020204" pitchFamily="34" charset="0"/>
                <a:cs typeface="Arial" panose="020B0604020202020204" pitchFamily="34" charset="0"/>
              </a:rPr>
              <a:t> so </a:t>
            </a:r>
            <a:r>
              <a:rPr lang="en-US" sz="2000" dirty="0" err="1">
                <a:solidFill>
                  <a:srgbClr val="002060"/>
                </a:solidFill>
                <a:latin typeface="Arial" panose="020B0604020202020204" pitchFamily="34" charset="0"/>
                <a:cs typeface="Arial" panose="020B0604020202020204" pitchFamily="34" charset="0"/>
              </a:rPr>
              <a:t>sánh</a:t>
            </a:r>
            <a:r>
              <a:rPr lang="en-US" sz="2000" dirty="0">
                <a:solidFill>
                  <a:srgbClr val="002060"/>
                </a:solidFill>
                <a:latin typeface="Arial" panose="020B0604020202020204" pitchFamily="34" charset="0"/>
                <a:cs typeface="Arial" panose="020B0604020202020204" pitchFamily="34" charset="0"/>
              </a:rPr>
              <a:t> </a:t>
            </a:r>
            <a:r>
              <a:rPr lang="en-US" sz="2000" dirty="0" err="1">
                <a:solidFill>
                  <a:srgbClr val="002060"/>
                </a:solidFill>
                <a:latin typeface="Arial" panose="020B0604020202020204" pitchFamily="34" charset="0"/>
                <a:cs typeface="Arial" panose="020B0604020202020204" pitchFamily="34" charset="0"/>
              </a:rPr>
              <a:t>giữa</a:t>
            </a:r>
            <a:r>
              <a:rPr lang="en-US" sz="2000" dirty="0">
                <a:solidFill>
                  <a:srgbClr val="002060"/>
                </a:solidFill>
                <a:latin typeface="Arial" panose="020B0604020202020204" pitchFamily="34" charset="0"/>
                <a:cs typeface="Arial" panose="020B0604020202020204" pitchFamily="34" charset="0"/>
              </a:rPr>
              <a:t> </a:t>
            </a:r>
            <a:r>
              <a:rPr lang="en-US" sz="2000" dirty="0" err="1">
                <a:solidFill>
                  <a:srgbClr val="002060"/>
                </a:solidFill>
                <a:latin typeface="Arial" panose="020B0604020202020204" pitchFamily="34" charset="0"/>
                <a:cs typeface="Arial" panose="020B0604020202020204" pitchFamily="34" charset="0"/>
              </a:rPr>
              <a:t>các</a:t>
            </a:r>
            <a:r>
              <a:rPr lang="en-US" sz="2000" dirty="0">
                <a:solidFill>
                  <a:srgbClr val="002060"/>
                </a:solidFill>
                <a:latin typeface="Arial" panose="020B0604020202020204" pitchFamily="34" charset="0"/>
                <a:cs typeface="Arial" panose="020B0604020202020204" pitchFamily="34" charset="0"/>
              </a:rPr>
              <a:t> </a:t>
            </a:r>
            <a:r>
              <a:rPr lang="en-US" sz="2000" err="1">
                <a:solidFill>
                  <a:srgbClr val="002060"/>
                </a:solidFill>
                <a:latin typeface="Arial" panose="020B0604020202020204" pitchFamily="34" charset="0"/>
                <a:cs typeface="Arial" panose="020B0604020202020204" pitchFamily="34" charset="0"/>
              </a:rPr>
              <a:t>giải</a:t>
            </a:r>
            <a:r>
              <a:rPr lang="en-US" sz="2000">
                <a:solidFill>
                  <a:srgbClr val="002060"/>
                </a:solidFill>
                <a:latin typeface="Arial" panose="020B0604020202020204" pitchFamily="34" charset="0"/>
                <a:cs typeface="Arial" panose="020B0604020202020204" pitchFamily="34" charset="0"/>
              </a:rPr>
              <a:t> thuật</a:t>
            </a:r>
            <a:r>
              <a:rPr lang="en-US" sz="2000" dirty="0">
                <a:solidFill>
                  <a:srgbClr val="002060"/>
                </a:solidFill>
                <a:latin typeface="Arial" panose="020B0604020202020204" pitchFamily="34" charset="0"/>
                <a:cs typeface="Arial" panose="020B0604020202020204" pitchFamily="34" charset="0"/>
              </a:rPr>
              <a:t>.</a:t>
            </a:r>
            <a:endParaRPr lang="en-US" sz="2000" b="1" dirty="0">
              <a:solidFill>
                <a:srgbClr val="002060"/>
              </a:solidFill>
              <a:latin typeface="Arial" panose="020B0604020202020204" pitchFamily="34" charset="0"/>
              <a:cs typeface="Arial" panose="020B0604020202020204" pitchFamily="34" charset="0"/>
            </a:endParaRPr>
          </a:p>
          <a:p>
            <a:pPr algn="just">
              <a:lnSpc>
                <a:spcPct val="120000"/>
              </a:lnSpc>
              <a:spcBef>
                <a:spcPts val="0"/>
              </a:spcBef>
            </a:pPr>
            <a:endParaRPr lang="en-US" sz="2200" b="1" dirty="0">
              <a:solidFill>
                <a:srgbClr val="002060"/>
              </a:solidFill>
              <a:latin typeface="Arial" panose="020B0604020202020204" pitchFamily="34" charset="0"/>
              <a:cs typeface="Arial" panose="020B0604020202020204" pitchFamily="34" charset="0"/>
            </a:endParaRPr>
          </a:p>
        </p:txBody>
      </p:sp>
      <p:sp>
        <p:nvSpPr>
          <p:cNvPr id="16" name="Pentagon 15"/>
          <p:cNvSpPr/>
          <p:nvPr/>
        </p:nvSpPr>
        <p:spPr>
          <a:xfrm>
            <a:off x="15709" y="38808"/>
            <a:ext cx="2612075" cy="568955"/>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Phương pháp</a:t>
            </a:r>
            <a:endParaRPr lang="en-US" sz="2500" b="1" dirty="0">
              <a:latin typeface="Arial" panose="020B0604020202020204" pitchFamily="34" charset="0"/>
              <a:cs typeface="Arial" panose="020B0604020202020204" pitchFamily="34" charset="0"/>
            </a:endParaRPr>
          </a:p>
        </p:txBody>
      </p:sp>
      <p:pic>
        <p:nvPicPr>
          <p:cNvPr id="21" name="Picture 20"/>
          <p:cNvPicPr/>
          <p:nvPr/>
        </p:nvPicPr>
        <p:blipFill>
          <a:blip r:embed="rId3"/>
          <a:stretch>
            <a:fillRect/>
          </a:stretch>
        </p:blipFill>
        <p:spPr>
          <a:xfrm>
            <a:off x="1115616" y="2173135"/>
            <a:ext cx="7355820" cy="2813454"/>
          </a:xfrm>
          <a:prstGeom prst="rect">
            <a:avLst/>
          </a:prstGeom>
        </p:spPr>
      </p:pic>
      <p:sp>
        <p:nvSpPr>
          <p:cNvPr id="22" name="Rectangle 21"/>
          <p:cNvSpPr/>
          <p:nvPr/>
        </p:nvSpPr>
        <p:spPr>
          <a:xfrm>
            <a:off x="7596336" y="43521"/>
            <a:ext cx="1553716" cy="830997"/>
          </a:xfrm>
          <a:prstGeom prst="rect">
            <a:avLst/>
          </a:prstGeom>
        </p:spPr>
        <p:txBody>
          <a:bodyPr wrap="square">
            <a:spAutoFit/>
          </a:bodyPr>
          <a:lstStyle/>
          <a:p>
            <a:pPr algn="r">
              <a:buClr>
                <a:schemeClr val="dk1"/>
              </a:buClr>
              <a:buSzPts val="2600"/>
            </a:pPr>
            <a:r>
              <a:rPr lang="en-US" sz="1200" dirty="0" err="1">
                <a:latin typeface="Arial" panose="020B0604020202020204" pitchFamily="34" charset="0"/>
                <a:ea typeface="Calibri"/>
                <a:cs typeface="Arial" panose="020B0604020202020204" pitchFamily="34" charset="0"/>
                <a:sym typeface="Calibri"/>
              </a:rPr>
              <a:t>Giới</a:t>
            </a:r>
            <a:r>
              <a:rPr lang="en-US" sz="1200" dirty="0">
                <a:latin typeface="Arial" panose="020B0604020202020204" pitchFamily="34" charset="0"/>
                <a:ea typeface="Calibri"/>
                <a:cs typeface="Arial" panose="020B0604020202020204" pitchFamily="34" charset="0"/>
                <a:sym typeface="Calibri"/>
              </a:rPr>
              <a:t> </a:t>
            </a:r>
            <a:r>
              <a:rPr lang="en-US" sz="1200" dirty="0" err="1">
                <a:latin typeface="Arial" panose="020B0604020202020204" pitchFamily="34" charset="0"/>
                <a:ea typeface="Calibri"/>
                <a:cs typeface="Arial" panose="020B0604020202020204" pitchFamily="34" charset="0"/>
                <a:sym typeface="Calibri"/>
              </a:rPr>
              <a:t>thiệu</a:t>
            </a:r>
            <a:endParaRPr lang="en-US" sz="1200" dirty="0">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b="1" err="1">
                <a:solidFill>
                  <a:srgbClr val="0000FF"/>
                </a:solidFill>
                <a:latin typeface="Arial" panose="020B0604020202020204" pitchFamily="34" charset="0"/>
                <a:ea typeface="Calibri"/>
                <a:cs typeface="Arial" panose="020B0604020202020204" pitchFamily="34" charset="0"/>
                <a:sym typeface="Calibri"/>
              </a:rPr>
              <a:t>Phương</a:t>
            </a:r>
            <a:r>
              <a:rPr lang="en-US" sz="1200" b="1">
                <a:solidFill>
                  <a:srgbClr val="0000FF"/>
                </a:solidFill>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23" name="TextBox 22"/>
          <p:cNvSpPr txBox="1"/>
          <p:nvPr/>
        </p:nvSpPr>
        <p:spPr>
          <a:xfrm>
            <a:off x="8641229" y="4731990"/>
            <a:ext cx="46930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13</a:t>
            </a:r>
          </a:p>
        </p:txBody>
      </p:sp>
    </p:spTree>
    <p:extLst>
      <p:ext uri="{BB962C8B-B14F-4D97-AF65-F5344CB8AC3E}">
        <p14:creationId xmlns:p14="http://schemas.microsoft.com/office/powerpoint/2010/main" val="83245624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961612" y="89687"/>
            <a:ext cx="4212822" cy="553998"/>
          </a:xfrm>
          <a:prstGeom prst="rect">
            <a:avLst/>
          </a:prstGeom>
        </p:spPr>
        <p:txBody>
          <a:bodyPr wrap="square">
            <a:spAutoFit/>
          </a:bodyPr>
          <a:lstStyle/>
          <a:p>
            <a:pPr algn="ctr" fontAlgn="t"/>
            <a:r>
              <a:rPr lang="en-US" sz="3000" b="1">
                <a:solidFill>
                  <a:srgbClr val="0000FF"/>
                </a:solidFill>
                <a:latin typeface="Arial" panose="020B0604020202020204" pitchFamily="34" charset="0"/>
                <a:cs typeface="Arial" panose="020B0604020202020204" pitchFamily="34" charset="0"/>
              </a:rPr>
              <a:t>Kết quả thực nghiệm</a:t>
            </a:r>
            <a:endParaRPr lang="en-US" sz="3000" b="1" dirty="0">
              <a:solidFill>
                <a:srgbClr val="0000FF"/>
              </a:solidFill>
              <a:latin typeface="Arial" panose="020B0604020202020204" pitchFamily="34" charset="0"/>
              <a:cs typeface="Arial" panose="020B0604020202020204" pitchFamily="34" charset="0"/>
            </a:endParaRPr>
          </a:p>
        </p:txBody>
      </p:sp>
      <p:grpSp>
        <p:nvGrpSpPr>
          <p:cNvPr id="48" name="Group 47"/>
          <p:cNvGrpSpPr/>
          <p:nvPr/>
        </p:nvGrpSpPr>
        <p:grpSpPr>
          <a:xfrm>
            <a:off x="0" y="-23594"/>
            <a:ext cx="9144001" cy="67115"/>
            <a:chOff x="1821110" y="4410724"/>
            <a:chExt cx="7275765" cy="76200"/>
          </a:xfrm>
          <a:solidFill>
            <a:schemeClr val="accent6">
              <a:lumMod val="75000"/>
            </a:schemeClr>
          </a:solidFill>
        </p:grpSpPr>
        <p:sp>
          <p:nvSpPr>
            <p:cNvPr id="49" name="Rectangle 48"/>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a:extLst>
              <a:ext uri="{FF2B5EF4-FFF2-40B4-BE49-F238E27FC236}">
                <a16:creationId xmlns:a16="http://schemas.microsoft.com/office/drawing/2014/main" id="{FCEEF185-B146-C44A-A371-04D02E4A8BC2}"/>
              </a:ext>
            </a:extLst>
          </p:cNvPr>
          <p:cNvPicPr/>
          <p:nvPr/>
        </p:nvPicPr>
        <p:blipFill>
          <a:blip r:embed="rId3"/>
          <a:stretch>
            <a:fillRect/>
          </a:stretch>
        </p:blipFill>
        <p:spPr>
          <a:xfrm>
            <a:off x="107504" y="1131590"/>
            <a:ext cx="8920558" cy="3416581"/>
          </a:xfrm>
          <a:prstGeom prst="rect">
            <a:avLst/>
          </a:prstGeom>
        </p:spPr>
      </p:pic>
      <p:sp>
        <p:nvSpPr>
          <p:cNvPr id="17" name="Pentagon 16"/>
          <p:cNvSpPr/>
          <p:nvPr/>
        </p:nvSpPr>
        <p:spPr>
          <a:xfrm>
            <a:off x="15709" y="38808"/>
            <a:ext cx="2612075" cy="568955"/>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Phương pháp</a:t>
            </a:r>
            <a:endParaRPr lang="en-US" sz="2500" b="1" dirty="0">
              <a:latin typeface="Arial" panose="020B0604020202020204" pitchFamily="34" charset="0"/>
              <a:cs typeface="Arial" panose="020B0604020202020204" pitchFamily="34" charset="0"/>
            </a:endParaRPr>
          </a:p>
        </p:txBody>
      </p:sp>
      <p:sp>
        <p:nvSpPr>
          <p:cNvPr id="18" name="Rectangle 17"/>
          <p:cNvSpPr/>
          <p:nvPr/>
        </p:nvSpPr>
        <p:spPr>
          <a:xfrm>
            <a:off x="7596336" y="43521"/>
            <a:ext cx="1553716" cy="830997"/>
          </a:xfrm>
          <a:prstGeom prst="rect">
            <a:avLst/>
          </a:prstGeom>
        </p:spPr>
        <p:txBody>
          <a:bodyPr wrap="square">
            <a:spAutoFit/>
          </a:bodyPr>
          <a:lstStyle/>
          <a:p>
            <a:pPr algn="r">
              <a:buClr>
                <a:schemeClr val="dk1"/>
              </a:buClr>
              <a:buSzPts val="2600"/>
            </a:pPr>
            <a:r>
              <a:rPr lang="en-US" sz="1200" dirty="0" err="1">
                <a:latin typeface="Arial" panose="020B0604020202020204" pitchFamily="34" charset="0"/>
                <a:ea typeface="Calibri"/>
                <a:cs typeface="Arial" panose="020B0604020202020204" pitchFamily="34" charset="0"/>
                <a:sym typeface="Calibri"/>
              </a:rPr>
              <a:t>Giới</a:t>
            </a:r>
            <a:r>
              <a:rPr lang="en-US" sz="1200" dirty="0">
                <a:latin typeface="Arial" panose="020B0604020202020204" pitchFamily="34" charset="0"/>
                <a:ea typeface="Calibri"/>
                <a:cs typeface="Arial" panose="020B0604020202020204" pitchFamily="34" charset="0"/>
                <a:sym typeface="Calibri"/>
              </a:rPr>
              <a:t> </a:t>
            </a:r>
            <a:r>
              <a:rPr lang="en-US" sz="1200" dirty="0" err="1">
                <a:latin typeface="Arial" panose="020B0604020202020204" pitchFamily="34" charset="0"/>
                <a:ea typeface="Calibri"/>
                <a:cs typeface="Arial" panose="020B0604020202020204" pitchFamily="34" charset="0"/>
                <a:sym typeface="Calibri"/>
              </a:rPr>
              <a:t>thiệu</a:t>
            </a:r>
            <a:endParaRPr lang="en-US" sz="1200" dirty="0">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b="1" err="1">
                <a:solidFill>
                  <a:srgbClr val="0000FF"/>
                </a:solidFill>
                <a:latin typeface="Arial" panose="020B0604020202020204" pitchFamily="34" charset="0"/>
                <a:ea typeface="Calibri"/>
                <a:cs typeface="Arial" panose="020B0604020202020204" pitchFamily="34" charset="0"/>
                <a:sym typeface="Calibri"/>
              </a:rPr>
              <a:t>Phương</a:t>
            </a:r>
            <a:r>
              <a:rPr lang="en-US" sz="1200" b="1">
                <a:solidFill>
                  <a:srgbClr val="0000FF"/>
                </a:solidFill>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19" name="TextBox 18"/>
          <p:cNvSpPr txBox="1"/>
          <p:nvPr/>
        </p:nvSpPr>
        <p:spPr>
          <a:xfrm>
            <a:off x="8641229" y="4731990"/>
            <a:ext cx="46930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14</a:t>
            </a:r>
          </a:p>
        </p:txBody>
      </p:sp>
    </p:spTree>
    <p:extLst>
      <p:ext uri="{BB962C8B-B14F-4D97-AF65-F5344CB8AC3E}">
        <p14:creationId xmlns:p14="http://schemas.microsoft.com/office/powerpoint/2010/main" val="53607636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961612" y="89687"/>
            <a:ext cx="4212822" cy="553998"/>
          </a:xfrm>
          <a:prstGeom prst="rect">
            <a:avLst/>
          </a:prstGeom>
        </p:spPr>
        <p:txBody>
          <a:bodyPr wrap="square">
            <a:spAutoFit/>
          </a:bodyPr>
          <a:lstStyle/>
          <a:p>
            <a:pPr algn="ctr" fontAlgn="t"/>
            <a:r>
              <a:rPr lang="en-US" sz="3000" b="1">
                <a:solidFill>
                  <a:srgbClr val="0000FF"/>
                </a:solidFill>
                <a:latin typeface="Arial" panose="020B0604020202020204" pitchFamily="34" charset="0"/>
                <a:cs typeface="Arial" panose="020B0604020202020204" pitchFamily="34" charset="0"/>
              </a:rPr>
              <a:t>Kết quả thực nghiệm</a:t>
            </a:r>
            <a:endParaRPr lang="en-US" sz="3000" b="1" dirty="0">
              <a:solidFill>
                <a:srgbClr val="0000FF"/>
              </a:solidFill>
              <a:latin typeface="Arial" panose="020B0604020202020204" pitchFamily="34" charset="0"/>
              <a:cs typeface="Arial" panose="020B0604020202020204" pitchFamily="34" charset="0"/>
            </a:endParaRPr>
          </a:p>
        </p:txBody>
      </p:sp>
      <p:grpSp>
        <p:nvGrpSpPr>
          <p:cNvPr id="48" name="Group 47"/>
          <p:cNvGrpSpPr/>
          <p:nvPr/>
        </p:nvGrpSpPr>
        <p:grpSpPr>
          <a:xfrm>
            <a:off x="0" y="-23594"/>
            <a:ext cx="9144001" cy="67115"/>
            <a:chOff x="1821110" y="4410724"/>
            <a:chExt cx="7275765" cy="76200"/>
          </a:xfrm>
          <a:solidFill>
            <a:schemeClr val="accent6">
              <a:lumMod val="75000"/>
            </a:schemeClr>
          </a:solidFill>
        </p:grpSpPr>
        <p:sp>
          <p:nvSpPr>
            <p:cNvPr id="49" name="Rectangle 48"/>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a:extLst>
              <a:ext uri="{FF2B5EF4-FFF2-40B4-BE49-F238E27FC236}">
                <a16:creationId xmlns:a16="http://schemas.microsoft.com/office/drawing/2014/main" id="{FCEEF185-B146-C44A-A371-04D02E4A8BC2}"/>
              </a:ext>
            </a:extLst>
          </p:cNvPr>
          <p:cNvPicPr/>
          <p:nvPr/>
        </p:nvPicPr>
        <p:blipFill>
          <a:blip r:embed="rId3"/>
          <a:stretch>
            <a:fillRect/>
          </a:stretch>
        </p:blipFill>
        <p:spPr>
          <a:xfrm>
            <a:off x="107504" y="1131590"/>
            <a:ext cx="8920558" cy="3416581"/>
          </a:xfrm>
          <a:prstGeom prst="rect">
            <a:avLst/>
          </a:prstGeom>
        </p:spPr>
      </p:pic>
      <p:sp>
        <p:nvSpPr>
          <p:cNvPr id="17" name="Pentagon 16"/>
          <p:cNvSpPr/>
          <p:nvPr/>
        </p:nvSpPr>
        <p:spPr>
          <a:xfrm>
            <a:off x="15709" y="38808"/>
            <a:ext cx="2612075" cy="568955"/>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Phương pháp</a:t>
            </a:r>
            <a:endParaRPr lang="en-US" sz="2500" b="1" dirty="0">
              <a:latin typeface="Arial" panose="020B0604020202020204" pitchFamily="34" charset="0"/>
              <a:cs typeface="Arial" panose="020B0604020202020204" pitchFamily="34" charset="0"/>
            </a:endParaRPr>
          </a:p>
        </p:txBody>
      </p:sp>
      <p:sp>
        <p:nvSpPr>
          <p:cNvPr id="18" name="Rectangle 17"/>
          <p:cNvSpPr/>
          <p:nvPr/>
        </p:nvSpPr>
        <p:spPr>
          <a:xfrm>
            <a:off x="7596336" y="43521"/>
            <a:ext cx="1553716" cy="830997"/>
          </a:xfrm>
          <a:prstGeom prst="rect">
            <a:avLst/>
          </a:prstGeom>
        </p:spPr>
        <p:txBody>
          <a:bodyPr wrap="square">
            <a:spAutoFit/>
          </a:bodyPr>
          <a:lstStyle/>
          <a:p>
            <a:pPr algn="r">
              <a:buClr>
                <a:schemeClr val="dk1"/>
              </a:buClr>
              <a:buSzPts val="2600"/>
            </a:pPr>
            <a:r>
              <a:rPr lang="en-US" sz="1200" dirty="0" err="1">
                <a:latin typeface="Arial" panose="020B0604020202020204" pitchFamily="34" charset="0"/>
                <a:ea typeface="Calibri"/>
                <a:cs typeface="Arial" panose="020B0604020202020204" pitchFamily="34" charset="0"/>
                <a:sym typeface="Calibri"/>
              </a:rPr>
              <a:t>Giới</a:t>
            </a:r>
            <a:r>
              <a:rPr lang="en-US" sz="1200" dirty="0">
                <a:latin typeface="Arial" panose="020B0604020202020204" pitchFamily="34" charset="0"/>
                <a:ea typeface="Calibri"/>
                <a:cs typeface="Arial" panose="020B0604020202020204" pitchFamily="34" charset="0"/>
                <a:sym typeface="Calibri"/>
              </a:rPr>
              <a:t> </a:t>
            </a:r>
            <a:r>
              <a:rPr lang="en-US" sz="1200" dirty="0" err="1">
                <a:latin typeface="Arial" panose="020B0604020202020204" pitchFamily="34" charset="0"/>
                <a:ea typeface="Calibri"/>
                <a:cs typeface="Arial" panose="020B0604020202020204" pitchFamily="34" charset="0"/>
                <a:sym typeface="Calibri"/>
              </a:rPr>
              <a:t>thiệu</a:t>
            </a:r>
            <a:endParaRPr lang="en-US" sz="1200" dirty="0">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b="1" err="1">
                <a:solidFill>
                  <a:srgbClr val="0000FF"/>
                </a:solidFill>
                <a:latin typeface="Arial" panose="020B0604020202020204" pitchFamily="34" charset="0"/>
                <a:ea typeface="Calibri"/>
                <a:cs typeface="Arial" panose="020B0604020202020204" pitchFamily="34" charset="0"/>
                <a:sym typeface="Calibri"/>
              </a:rPr>
              <a:t>Phương</a:t>
            </a:r>
            <a:r>
              <a:rPr lang="en-US" sz="1200" b="1">
                <a:solidFill>
                  <a:srgbClr val="0000FF"/>
                </a:solidFill>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19" name="TextBox 18"/>
          <p:cNvSpPr txBox="1"/>
          <p:nvPr/>
        </p:nvSpPr>
        <p:spPr>
          <a:xfrm>
            <a:off x="8641229" y="4731990"/>
            <a:ext cx="46930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15</a:t>
            </a:r>
          </a:p>
        </p:txBody>
      </p:sp>
      <p:sp>
        <p:nvSpPr>
          <p:cNvPr id="13" name="Rectangle 12">
            <a:extLst>
              <a:ext uri="{FF2B5EF4-FFF2-40B4-BE49-F238E27FC236}">
                <a16:creationId xmlns:a16="http://schemas.microsoft.com/office/drawing/2014/main" id="{E0583802-F825-074F-95B7-084C72DF16B5}"/>
              </a:ext>
            </a:extLst>
          </p:cNvPr>
          <p:cNvSpPr/>
          <p:nvPr/>
        </p:nvSpPr>
        <p:spPr>
          <a:xfrm>
            <a:off x="395536" y="3679463"/>
            <a:ext cx="566105" cy="2415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5" name="Rectangle 2">
            <a:extLst>
              <a:ext uri="{FF2B5EF4-FFF2-40B4-BE49-F238E27FC236}">
                <a16:creationId xmlns:a16="http://schemas.microsoft.com/office/drawing/2014/main" id="{ECA512F5-4925-1341-AE6D-6F20A099CF76}"/>
              </a:ext>
            </a:extLst>
          </p:cNvPr>
          <p:cNvSpPr>
            <a:spLocks noChangeArrowheads="1"/>
          </p:cNvSpPr>
          <p:nvPr/>
        </p:nvSpPr>
        <p:spPr bwMode="auto">
          <a:xfrm>
            <a:off x="521849" y="4589135"/>
            <a:ext cx="825010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ð"/>
              <a:tabLst/>
            </a:pPr>
            <a:r>
              <a:rPr lang="vi-VN" altLang="en-US" sz="2200" dirty="0">
                <a:solidFill>
                  <a:srgbClr val="002060"/>
                </a:solidFill>
                <a:latin typeface="Arial" panose="020B0604020202020204" pitchFamily="34" charset="0"/>
                <a:cs typeface="Arial" panose="020B0604020202020204" pitchFamily="34" charset="0"/>
              </a:rPr>
              <a:t>Mô hình </a:t>
            </a:r>
            <a:r>
              <a:rPr lang="vi-VN" altLang="en-US" sz="2200">
                <a:solidFill>
                  <a:srgbClr val="002060"/>
                </a:solidFill>
                <a:latin typeface="Arial" panose="020B0604020202020204" pitchFamily="34" charset="0"/>
                <a:cs typeface="Arial" panose="020B0604020202020204" pitchFamily="34" charset="0"/>
              </a:rPr>
              <a:t>SVM </a:t>
            </a:r>
            <a:r>
              <a:rPr lang="en-US" altLang="en-US" sz="2200">
                <a:solidFill>
                  <a:srgbClr val="002060"/>
                </a:solidFill>
                <a:latin typeface="Arial" panose="020B0604020202020204" pitchFamily="34" charset="0"/>
                <a:cs typeface="Arial" panose="020B0604020202020204" pitchFamily="34" charset="0"/>
              </a:rPr>
              <a:t>được lựa chọn </a:t>
            </a:r>
            <a:r>
              <a:rPr lang="vi-VN" altLang="en-US" sz="2200">
                <a:solidFill>
                  <a:srgbClr val="002060"/>
                </a:solidFill>
                <a:latin typeface="Arial" panose="020B0604020202020204" pitchFamily="34" charset="0"/>
                <a:cs typeface="Arial" panose="020B0604020202020204" pitchFamily="34" charset="0"/>
              </a:rPr>
              <a:t>cho </a:t>
            </a:r>
            <a:r>
              <a:rPr lang="vi-VN" altLang="en-US" sz="2200" dirty="0">
                <a:solidFill>
                  <a:srgbClr val="002060"/>
                </a:solidFill>
                <a:latin typeface="Arial" panose="020B0604020202020204" pitchFamily="34" charset="0"/>
                <a:cs typeface="Arial" panose="020B0604020202020204" pitchFamily="34" charset="0"/>
              </a:rPr>
              <a:t>độ hiệu quả cao và </a:t>
            </a:r>
            <a:r>
              <a:rPr lang="vi-VN" altLang="en-US" sz="2200">
                <a:solidFill>
                  <a:srgbClr val="002060"/>
                </a:solidFill>
                <a:latin typeface="Arial" panose="020B0604020202020204" pitchFamily="34" charset="0"/>
                <a:cs typeface="Arial" panose="020B0604020202020204" pitchFamily="34" charset="0"/>
              </a:rPr>
              <a:t>lỗi thấp</a:t>
            </a:r>
            <a:endParaRPr lang="vi-VN" altLang="en-US" sz="2200" dirty="0">
              <a:solidFill>
                <a:srgbClr val="00206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A8A0A542-199B-E947-933F-F026D1CF60F1}"/>
              </a:ext>
            </a:extLst>
          </p:cNvPr>
          <p:cNvSpPr/>
          <p:nvPr/>
        </p:nvSpPr>
        <p:spPr>
          <a:xfrm>
            <a:off x="5230031" y="3679462"/>
            <a:ext cx="566105" cy="2415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278703607"/>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165738" y="0"/>
            <a:ext cx="4000151" cy="1015663"/>
          </a:xfrm>
          <a:prstGeom prst="rect">
            <a:avLst/>
          </a:prstGeom>
        </p:spPr>
        <p:txBody>
          <a:bodyPr wrap="square">
            <a:spAutoFit/>
          </a:bodyPr>
          <a:lstStyle/>
          <a:p>
            <a:pPr algn="ctr" fontAlgn="t"/>
            <a:r>
              <a:rPr lang="en-US" sz="3000" b="1">
                <a:solidFill>
                  <a:srgbClr val="0000FF"/>
                </a:solidFill>
                <a:latin typeface="Arial" panose="020B0604020202020204" pitchFamily="34" charset="0"/>
                <a:cs typeface="Arial" panose="020B0604020202020204" pitchFamily="34" charset="0"/>
              </a:rPr>
              <a:t>Công cụ, ngôn ngữ và công nghệ</a:t>
            </a:r>
            <a:endParaRPr lang="en-US" sz="3000" b="1" dirty="0" err="1">
              <a:solidFill>
                <a:srgbClr val="0000FF"/>
              </a:solidFill>
              <a:latin typeface="Arial" panose="020B0604020202020204" pitchFamily="34" charset="0"/>
              <a:cs typeface="Arial" panose="020B0604020202020204" pitchFamily="34" charset="0"/>
            </a:endParaRPr>
          </a:p>
        </p:txBody>
      </p:sp>
      <p:grpSp>
        <p:nvGrpSpPr>
          <p:cNvPr id="48" name="Group 47"/>
          <p:cNvGrpSpPr/>
          <p:nvPr/>
        </p:nvGrpSpPr>
        <p:grpSpPr>
          <a:xfrm>
            <a:off x="0" y="-23594"/>
            <a:ext cx="9144001" cy="67115"/>
            <a:chOff x="1821110" y="4410724"/>
            <a:chExt cx="7275765" cy="76200"/>
          </a:xfrm>
          <a:solidFill>
            <a:schemeClr val="accent6">
              <a:lumMod val="75000"/>
            </a:schemeClr>
          </a:solidFill>
        </p:grpSpPr>
        <p:sp>
          <p:nvSpPr>
            <p:cNvPr id="49" name="Rectangle 48"/>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170" name="Picture 2" descr="OpenCV - Wikipedia">
            <a:extLst>
              <a:ext uri="{FF2B5EF4-FFF2-40B4-BE49-F238E27FC236}">
                <a16:creationId xmlns:a16="http://schemas.microsoft.com/office/drawing/2014/main" id="{2B4758A0-D057-1147-B9A2-D2C3FDCAFF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1879" y="1179854"/>
            <a:ext cx="964458" cy="1187702"/>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The Python Logo | Python Software Foundation">
            <a:extLst>
              <a:ext uri="{FF2B5EF4-FFF2-40B4-BE49-F238E27FC236}">
                <a16:creationId xmlns:a16="http://schemas.microsoft.com/office/drawing/2014/main" id="{0631C94F-D347-5145-8A24-4C46A7473D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2799" y="2607390"/>
            <a:ext cx="3240286" cy="109447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7178" name="Picture 10" descr="scikit-learn - Wikipedia">
            <a:extLst>
              <a:ext uri="{FF2B5EF4-FFF2-40B4-BE49-F238E27FC236}">
                <a16:creationId xmlns:a16="http://schemas.microsoft.com/office/drawing/2014/main" id="{97267253-0A55-C24D-A9B9-4ABFAB83CE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1960" y="1126339"/>
            <a:ext cx="2296736" cy="1236489"/>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Why we use Face Recognition in real life? | by Selcuk Algun | Data Driven  Investor | Medium">
            <a:extLst>
              <a:ext uri="{FF2B5EF4-FFF2-40B4-BE49-F238E27FC236}">
                <a16:creationId xmlns:a16="http://schemas.microsoft.com/office/drawing/2014/main" id="{1BA5DC2E-DF1B-3140-A33A-04D02B4A97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96540" y="3867269"/>
            <a:ext cx="1655782" cy="1210175"/>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Flask (web framework) - Wikipedia">
            <a:extLst>
              <a:ext uri="{FF2B5EF4-FFF2-40B4-BE49-F238E27FC236}">
                <a16:creationId xmlns:a16="http://schemas.microsoft.com/office/drawing/2014/main" id="{96ED32B8-1B9B-D44D-801C-B5688D9D91A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1984" y="2736303"/>
            <a:ext cx="2465260" cy="96556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81360" y="2274418"/>
            <a:ext cx="2806211" cy="1760416"/>
            <a:chOff x="-204408" y="2131736"/>
            <a:chExt cx="3471065" cy="2177498"/>
          </a:xfrm>
        </p:grpSpPr>
        <p:pic>
          <p:nvPicPr>
            <p:cNvPr id="7184" name="Picture 16" descr="How to install Raspbian on the Raspberry Pi - The Pi">
              <a:extLst>
                <a:ext uri="{FF2B5EF4-FFF2-40B4-BE49-F238E27FC236}">
                  <a16:creationId xmlns:a16="http://schemas.microsoft.com/office/drawing/2014/main" id="{3CA8A12F-66ED-5F49-8ECA-2F794586472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4408" y="2131736"/>
              <a:ext cx="3471065" cy="173553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931B063-5BF3-D748-BD36-41C4DF9E81FA}"/>
                </a:ext>
              </a:extLst>
            </p:cNvPr>
            <p:cNvSpPr/>
            <p:nvPr/>
          </p:nvSpPr>
          <p:spPr>
            <a:xfrm>
              <a:off x="971996" y="3939902"/>
              <a:ext cx="1069524" cy="369332"/>
            </a:xfrm>
            <a:prstGeom prst="rect">
              <a:avLst/>
            </a:prstGeom>
          </p:spPr>
          <p:txBody>
            <a:bodyPr wrap="none">
              <a:spAutoFit/>
            </a:bodyPr>
            <a:lstStyle/>
            <a:p>
              <a:r>
                <a:rPr lang="en-US" dirty="0" err="1">
                  <a:latin typeface="Arial" panose="020B0604020202020204" pitchFamily="34" charset="0"/>
                  <a:cs typeface="Arial" panose="020B0604020202020204" pitchFamily="34" charset="0"/>
                </a:rPr>
                <a:t>raspbian</a:t>
              </a:r>
              <a:endParaRPr lang="en-US" dirty="0">
                <a:latin typeface="Arial" panose="020B0604020202020204" pitchFamily="34" charset="0"/>
                <a:cs typeface="Arial" panose="020B0604020202020204" pitchFamily="34" charset="0"/>
              </a:endParaRPr>
            </a:p>
          </p:txBody>
        </p:sp>
      </p:grpSp>
      <p:sp>
        <p:nvSpPr>
          <p:cNvPr id="19" name="Pentagon 18"/>
          <p:cNvSpPr/>
          <p:nvPr/>
        </p:nvSpPr>
        <p:spPr>
          <a:xfrm>
            <a:off x="15709" y="38808"/>
            <a:ext cx="2612075" cy="568955"/>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Phương pháp</a:t>
            </a:r>
            <a:endParaRPr lang="en-US" sz="2500" b="1" dirty="0">
              <a:latin typeface="Arial" panose="020B0604020202020204" pitchFamily="34" charset="0"/>
              <a:cs typeface="Arial" panose="020B0604020202020204" pitchFamily="34" charset="0"/>
            </a:endParaRPr>
          </a:p>
        </p:txBody>
      </p:sp>
      <p:sp>
        <p:nvSpPr>
          <p:cNvPr id="21" name="Rectangle 20"/>
          <p:cNvSpPr/>
          <p:nvPr/>
        </p:nvSpPr>
        <p:spPr>
          <a:xfrm>
            <a:off x="7596336" y="43521"/>
            <a:ext cx="1553716" cy="830997"/>
          </a:xfrm>
          <a:prstGeom prst="rect">
            <a:avLst/>
          </a:prstGeom>
        </p:spPr>
        <p:txBody>
          <a:bodyPr wrap="square">
            <a:spAutoFit/>
          </a:bodyPr>
          <a:lstStyle/>
          <a:p>
            <a:pPr algn="r">
              <a:buClr>
                <a:schemeClr val="dk1"/>
              </a:buClr>
              <a:buSzPts val="2600"/>
            </a:pPr>
            <a:r>
              <a:rPr lang="en-US" sz="1200" dirty="0" err="1">
                <a:latin typeface="Arial" panose="020B0604020202020204" pitchFamily="34" charset="0"/>
                <a:ea typeface="Calibri"/>
                <a:cs typeface="Arial" panose="020B0604020202020204" pitchFamily="34" charset="0"/>
                <a:sym typeface="Calibri"/>
              </a:rPr>
              <a:t>Giới</a:t>
            </a:r>
            <a:r>
              <a:rPr lang="en-US" sz="1200" dirty="0">
                <a:latin typeface="Arial" panose="020B0604020202020204" pitchFamily="34" charset="0"/>
                <a:ea typeface="Calibri"/>
                <a:cs typeface="Arial" panose="020B0604020202020204" pitchFamily="34" charset="0"/>
                <a:sym typeface="Calibri"/>
              </a:rPr>
              <a:t> </a:t>
            </a:r>
            <a:r>
              <a:rPr lang="en-US" sz="1200" dirty="0" err="1">
                <a:latin typeface="Arial" panose="020B0604020202020204" pitchFamily="34" charset="0"/>
                <a:ea typeface="Calibri"/>
                <a:cs typeface="Arial" panose="020B0604020202020204" pitchFamily="34" charset="0"/>
                <a:sym typeface="Calibri"/>
              </a:rPr>
              <a:t>thiệu</a:t>
            </a:r>
            <a:endParaRPr lang="en-US" sz="1200" dirty="0">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b="1" err="1">
                <a:solidFill>
                  <a:srgbClr val="0000FF"/>
                </a:solidFill>
                <a:latin typeface="Arial" panose="020B0604020202020204" pitchFamily="34" charset="0"/>
                <a:ea typeface="Calibri"/>
                <a:cs typeface="Arial" panose="020B0604020202020204" pitchFamily="34" charset="0"/>
                <a:sym typeface="Calibri"/>
              </a:rPr>
              <a:t>Phương</a:t>
            </a:r>
            <a:r>
              <a:rPr lang="en-US" sz="1200" b="1">
                <a:solidFill>
                  <a:srgbClr val="0000FF"/>
                </a:solidFill>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22" name="TextBox 21"/>
          <p:cNvSpPr txBox="1"/>
          <p:nvPr/>
        </p:nvSpPr>
        <p:spPr>
          <a:xfrm>
            <a:off x="8641229" y="4731990"/>
            <a:ext cx="46930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16</a:t>
            </a:r>
          </a:p>
        </p:txBody>
      </p:sp>
    </p:spTree>
    <p:extLst>
      <p:ext uri="{BB962C8B-B14F-4D97-AF65-F5344CB8AC3E}">
        <p14:creationId xmlns:p14="http://schemas.microsoft.com/office/powerpoint/2010/main" val="405217179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0" y="-23594"/>
            <a:ext cx="9144001" cy="67115"/>
            <a:chOff x="1821110" y="4410724"/>
            <a:chExt cx="7275765" cy="76200"/>
          </a:xfrm>
          <a:solidFill>
            <a:schemeClr val="accent6">
              <a:lumMod val="75000"/>
            </a:schemeClr>
          </a:solidFill>
        </p:grpSpPr>
        <p:sp>
          <p:nvSpPr>
            <p:cNvPr id="49" name="Rectangle 48"/>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7E11796B-A213-1248-B689-D99CCAAA65E0}"/>
              </a:ext>
            </a:extLst>
          </p:cNvPr>
          <p:cNvSpPr/>
          <p:nvPr/>
        </p:nvSpPr>
        <p:spPr>
          <a:xfrm>
            <a:off x="348608" y="1061942"/>
            <a:ext cx="9047928" cy="3382016"/>
          </a:xfrm>
          <a:prstGeom prst="rect">
            <a:avLst/>
          </a:prstGeom>
        </p:spPr>
        <p:txBody>
          <a:bodyPr wrap="square">
            <a:spAutoFit/>
          </a:bodyPr>
          <a:lstStyle/>
          <a:p>
            <a:pPr marL="342900" indent="-342900">
              <a:lnSpc>
                <a:spcPct val="120000"/>
              </a:lnSpc>
              <a:spcAft>
                <a:spcPts val="600"/>
              </a:spcAft>
              <a:buFont typeface="Wingdings" panose="05000000000000000000" pitchFamily="2" charset="2"/>
              <a:buChar char="v"/>
            </a:pPr>
            <a:r>
              <a:rPr lang="en-US" sz="2200" b="1">
                <a:solidFill>
                  <a:srgbClr val="002060"/>
                </a:solidFill>
                <a:latin typeface="Arial" panose="020B0604020202020204" pitchFamily="34" charset="0"/>
                <a:cs typeface="Arial" panose="020B0604020202020204" pitchFamily="34" charset="0"/>
              </a:rPr>
              <a:t>Flask framework</a:t>
            </a:r>
          </a:p>
          <a:p>
            <a:pPr>
              <a:lnSpc>
                <a:spcPct val="120000"/>
              </a:lnSpc>
            </a:pPr>
            <a:r>
              <a:rPr lang="en-US" sz="2200">
                <a:solidFill>
                  <a:srgbClr val="002060"/>
                </a:solidFill>
                <a:latin typeface="Arial" panose="020B0604020202020204" pitchFamily="34" charset="0"/>
                <a:ea typeface="Calibri" panose="020F0502020204030204" pitchFamily="34" charset="0"/>
                <a:cs typeface="Arial" panose="020B0604020202020204" pitchFamily="34" charset="0"/>
              </a:rPr>
              <a:t>Yêu cầu đặt ra:</a:t>
            </a:r>
            <a:r>
              <a:rPr lang="vi-VN" sz="2200">
                <a:solidFill>
                  <a:srgbClr val="002060"/>
                </a:solidFill>
                <a:latin typeface="Arial" panose="020B0604020202020204" pitchFamily="34" charset="0"/>
                <a:ea typeface="Calibri" panose="020F0502020204030204" pitchFamily="34" charset="0"/>
                <a:cs typeface="Arial" panose="020B0604020202020204" pitchFamily="34" charset="0"/>
              </a:rPr>
              <a:t> </a:t>
            </a:r>
          </a:p>
          <a:p>
            <a:pPr marL="720725" indent="-333375">
              <a:lnSpc>
                <a:spcPct val="120000"/>
              </a:lnSpc>
              <a:buFont typeface="Arial" panose="020B0604020202020204" pitchFamily="34" charset="0"/>
              <a:buChar char="•"/>
            </a:pPr>
            <a:r>
              <a:rPr lang="vi-VN" sz="2200">
                <a:solidFill>
                  <a:srgbClr val="002060"/>
                </a:solidFill>
                <a:latin typeface="Arial" panose="020B0604020202020204" pitchFamily="34" charset="0"/>
                <a:ea typeface="Calibri" panose="020F0502020204030204" pitchFamily="34" charset="0"/>
                <a:cs typeface="Arial" panose="020B0604020202020204" pitchFamily="34" charset="0"/>
              </a:rPr>
              <a:t>Cần có khả năng cập nhật khuôn </a:t>
            </a:r>
            <a:r>
              <a:rPr lang="en-US" sz="2200">
                <a:solidFill>
                  <a:srgbClr val="002060"/>
                </a:solidFill>
                <a:latin typeface="Arial" panose="020B0604020202020204" pitchFamily="34" charset="0"/>
                <a:ea typeface="Calibri" panose="020F0502020204030204" pitchFamily="34" charset="0"/>
                <a:cs typeface="Arial" panose="020B0604020202020204" pitchFamily="34" charset="0"/>
              </a:rPr>
              <a:t>mặt</a:t>
            </a:r>
            <a:r>
              <a:rPr lang="vi-VN" sz="2200">
                <a:solidFill>
                  <a:srgbClr val="002060"/>
                </a:solidFill>
                <a:latin typeface="Arial" panose="020B0604020202020204" pitchFamily="34" charset="0"/>
                <a:ea typeface="Calibri" panose="020F0502020204030204" pitchFamily="34" charset="0"/>
                <a:cs typeface="Arial" panose="020B0604020202020204" pitchFamily="34" charset="0"/>
              </a:rPr>
              <a:t> của người sở hữu mới </a:t>
            </a:r>
          </a:p>
          <a:p>
            <a:pPr marL="720725" indent="-333375">
              <a:lnSpc>
                <a:spcPct val="120000"/>
              </a:lnSpc>
              <a:buFont typeface="Arial" panose="020B0604020202020204" pitchFamily="34" charset="0"/>
              <a:buChar char="•"/>
            </a:pPr>
            <a:r>
              <a:rPr lang="vi-VN" sz="2200">
                <a:solidFill>
                  <a:srgbClr val="002060"/>
                </a:solidFill>
                <a:latin typeface="Arial" panose="020B0604020202020204" pitchFamily="34" charset="0"/>
                <a:ea typeface="Calibri" panose="020F0502020204030204" pitchFamily="34" charset="0"/>
                <a:cs typeface="Arial" panose="020B0604020202020204" pitchFamily="34" charset="0"/>
              </a:rPr>
              <a:t>Cần “huấn luyện lại” mô hình. </a:t>
            </a:r>
          </a:p>
          <a:p>
            <a:pPr>
              <a:lnSpc>
                <a:spcPct val="120000"/>
              </a:lnSpc>
            </a:pPr>
            <a:r>
              <a:rPr lang="en-US" sz="2200">
                <a:solidFill>
                  <a:srgbClr val="002060"/>
                </a:solidFill>
                <a:latin typeface="Arial" panose="020B0604020202020204" pitchFamily="34" charset="0"/>
                <a:ea typeface="Calibri" panose="020F0502020204030204" pitchFamily="34" charset="0"/>
                <a:cs typeface="Arial" panose="020B0604020202020204" pitchFamily="34" charset="0"/>
              </a:rPr>
              <a:t>Hạn chế:</a:t>
            </a:r>
            <a:endParaRPr lang="vi-VN" sz="2200">
              <a:solidFill>
                <a:srgbClr val="002060"/>
              </a:solidFill>
              <a:latin typeface="Arial" panose="020B0604020202020204" pitchFamily="34" charset="0"/>
              <a:ea typeface="Calibri" panose="020F0502020204030204" pitchFamily="34" charset="0"/>
              <a:cs typeface="Arial" panose="020B0604020202020204" pitchFamily="34" charset="0"/>
            </a:endParaRPr>
          </a:p>
          <a:p>
            <a:pPr marL="720725" indent="-333375">
              <a:lnSpc>
                <a:spcPct val="120000"/>
              </a:lnSpc>
              <a:buFont typeface="Arial" panose="020B0604020202020204" pitchFamily="34" charset="0"/>
              <a:buChar char="•"/>
            </a:pPr>
            <a:r>
              <a:rPr lang="vi-VN" sz="2200">
                <a:solidFill>
                  <a:srgbClr val="002060"/>
                </a:solidFill>
                <a:latin typeface="Arial" panose="020B0604020202020204" pitchFamily="34" charset="0"/>
                <a:ea typeface="Calibri" panose="020F0502020204030204" pitchFamily="34" charset="0"/>
                <a:cs typeface="Arial" panose="020B0604020202020204" pitchFamily="34" charset="0"/>
              </a:rPr>
              <a:t>Cạn kiệt bộ nhớ </a:t>
            </a:r>
          </a:p>
          <a:p>
            <a:pPr marL="720725" indent="-333375">
              <a:lnSpc>
                <a:spcPct val="120000"/>
              </a:lnSpc>
              <a:buFont typeface="Arial" panose="020B0604020202020204" pitchFamily="34" charset="0"/>
              <a:buChar char="•"/>
            </a:pPr>
            <a:r>
              <a:rPr lang="vi-VN" sz="2200">
                <a:solidFill>
                  <a:srgbClr val="002060"/>
                </a:solidFill>
                <a:latin typeface="Arial" panose="020B0604020202020204" pitchFamily="34" charset="0"/>
                <a:ea typeface="Calibri" panose="020F0502020204030204" pitchFamily="34" charset="0"/>
                <a:cs typeface="Arial" panose="020B0604020202020204" pitchFamily="34" charset="0"/>
              </a:rPr>
              <a:t>Cần một máy tính đủ mạnh để huấn luyện</a:t>
            </a:r>
          </a:p>
          <a:p>
            <a:pPr marL="720725" indent="-333375">
              <a:lnSpc>
                <a:spcPct val="120000"/>
              </a:lnSpc>
              <a:buFont typeface="Arial" panose="020B0604020202020204" pitchFamily="34" charset="0"/>
              <a:buChar char="•"/>
            </a:pPr>
            <a:r>
              <a:rPr lang="vi-VN" sz="2200">
                <a:solidFill>
                  <a:srgbClr val="002060"/>
                </a:solidFill>
                <a:latin typeface="Arial" panose="020B0604020202020204" pitchFamily="34" charset="0"/>
                <a:ea typeface="Calibri" panose="020F0502020204030204" pitchFamily="34" charset="0"/>
                <a:cs typeface="Arial" panose="020B0604020202020204" pitchFamily="34" charset="0"/>
              </a:rPr>
              <a:t>Cần server</a:t>
            </a:r>
            <a:endParaRPr lang="en-US" sz="2200">
              <a:solidFill>
                <a:srgbClr val="002060"/>
              </a:solidFill>
              <a:latin typeface="Arial" panose="020B0604020202020204" pitchFamily="34" charset="0"/>
              <a:cs typeface="Arial" panose="020B0604020202020204" pitchFamily="34" charset="0"/>
            </a:endParaRPr>
          </a:p>
        </p:txBody>
      </p:sp>
      <p:sp>
        <p:nvSpPr>
          <p:cNvPr id="13" name="Pentagon 12"/>
          <p:cNvSpPr/>
          <p:nvPr/>
        </p:nvSpPr>
        <p:spPr>
          <a:xfrm>
            <a:off x="15709" y="38808"/>
            <a:ext cx="2612075" cy="568955"/>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Phương pháp</a:t>
            </a:r>
            <a:endParaRPr lang="en-US" sz="2500" b="1" dirty="0">
              <a:latin typeface="Arial" panose="020B0604020202020204" pitchFamily="34" charset="0"/>
              <a:cs typeface="Arial" panose="020B0604020202020204" pitchFamily="34" charset="0"/>
            </a:endParaRPr>
          </a:p>
        </p:txBody>
      </p:sp>
      <p:sp>
        <p:nvSpPr>
          <p:cNvPr id="16" name="Rectangle 15"/>
          <p:cNvSpPr/>
          <p:nvPr/>
        </p:nvSpPr>
        <p:spPr>
          <a:xfrm>
            <a:off x="3165738" y="0"/>
            <a:ext cx="4000151" cy="1015663"/>
          </a:xfrm>
          <a:prstGeom prst="rect">
            <a:avLst/>
          </a:prstGeom>
        </p:spPr>
        <p:txBody>
          <a:bodyPr wrap="square">
            <a:spAutoFit/>
          </a:bodyPr>
          <a:lstStyle/>
          <a:p>
            <a:pPr algn="ctr" fontAlgn="t"/>
            <a:r>
              <a:rPr lang="en-US" sz="3000" b="1">
                <a:solidFill>
                  <a:srgbClr val="0000FF"/>
                </a:solidFill>
                <a:latin typeface="Arial" panose="020B0604020202020204" pitchFamily="34" charset="0"/>
                <a:cs typeface="Arial" panose="020B0604020202020204" pitchFamily="34" charset="0"/>
              </a:rPr>
              <a:t>Công cụ, ngôn ngữ và công nghệ</a:t>
            </a:r>
            <a:endParaRPr lang="en-US" sz="3000" b="1" dirty="0" err="1">
              <a:solidFill>
                <a:srgbClr val="0000FF"/>
              </a:solidFill>
              <a:latin typeface="Arial" panose="020B0604020202020204" pitchFamily="34" charset="0"/>
              <a:cs typeface="Arial" panose="020B0604020202020204" pitchFamily="34" charset="0"/>
            </a:endParaRPr>
          </a:p>
        </p:txBody>
      </p:sp>
      <p:pic>
        <p:nvPicPr>
          <p:cNvPr id="17" name="Picture 14" descr="Flask (web framework) - Wikipedia">
            <a:extLst>
              <a:ext uri="{FF2B5EF4-FFF2-40B4-BE49-F238E27FC236}">
                <a16:creationId xmlns:a16="http://schemas.microsoft.com/office/drawing/2014/main" id="{7A2962F9-B4EE-FB4C-B4B4-573ADD1A5D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6969" y="3795886"/>
            <a:ext cx="2071495" cy="81133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7596336" y="43521"/>
            <a:ext cx="1553716" cy="830997"/>
          </a:xfrm>
          <a:prstGeom prst="rect">
            <a:avLst/>
          </a:prstGeom>
        </p:spPr>
        <p:txBody>
          <a:bodyPr wrap="square">
            <a:spAutoFit/>
          </a:bodyPr>
          <a:lstStyle/>
          <a:p>
            <a:pPr algn="r">
              <a:buClr>
                <a:schemeClr val="dk1"/>
              </a:buClr>
              <a:buSzPts val="2600"/>
            </a:pPr>
            <a:r>
              <a:rPr lang="en-US" sz="1200" dirty="0" err="1">
                <a:latin typeface="Arial" panose="020B0604020202020204" pitchFamily="34" charset="0"/>
                <a:ea typeface="Calibri"/>
                <a:cs typeface="Arial" panose="020B0604020202020204" pitchFamily="34" charset="0"/>
                <a:sym typeface="Calibri"/>
              </a:rPr>
              <a:t>Giới</a:t>
            </a:r>
            <a:r>
              <a:rPr lang="en-US" sz="1200" dirty="0">
                <a:latin typeface="Arial" panose="020B0604020202020204" pitchFamily="34" charset="0"/>
                <a:ea typeface="Calibri"/>
                <a:cs typeface="Arial" panose="020B0604020202020204" pitchFamily="34" charset="0"/>
                <a:sym typeface="Calibri"/>
              </a:rPr>
              <a:t> </a:t>
            </a:r>
            <a:r>
              <a:rPr lang="en-US" sz="1200" dirty="0" err="1">
                <a:latin typeface="Arial" panose="020B0604020202020204" pitchFamily="34" charset="0"/>
                <a:ea typeface="Calibri"/>
                <a:cs typeface="Arial" panose="020B0604020202020204" pitchFamily="34" charset="0"/>
                <a:sym typeface="Calibri"/>
              </a:rPr>
              <a:t>thiệu</a:t>
            </a:r>
            <a:endParaRPr lang="en-US" sz="1200" dirty="0">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b="1" err="1">
                <a:solidFill>
                  <a:srgbClr val="0000FF"/>
                </a:solidFill>
                <a:latin typeface="Arial" panose="020B0604020202020204" pitchFamily="34" charset="0"/>
                <a:ea typeface="Calibri"/>
                <a:cs typeface="Arial" panose="020B0604020202020204" pitchFamily="34" charset="0"/>
                <a:sym typeface="Calibri"/>
              </a:rPr>
              <a:t>Phương</a:t>
            </a:r>
            <a:r>
              <a:rPr lang="en-US" sz="1200" b="1">
                <a:solidFill>
                  <a:srgbClr val="0000FF"/>
                </a:solidFill>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19" name="TextBox 18"/>
          <p:cNvSpPr txBox="1"/>
          <p:nvPr/>
        </p:nvSpPr>
        <p:spPr>
          <a:xfrm>
            <a:off x="8641229" y="4731990"/>
            <a:ext cx="46930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17</a:t>
            </a:r>
          </a:p>
        </p:txBody>
      </p:sp>
    </p:spTree>
    <p:extLst>
      <p:ext uri="{BB962C8B-B14F-4D97-AF65-F5344CB8AC3E}">
        <p14:creationId xmlns:p14="http://schemas.microsoft.com/office/powerpoint/2010/main" val="427462853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0" y="-23594"/>
            <a:ext cx="9144001" cy="67115"/>
            <a:chOff x="1821110" y="4410724"/>
            <a:chExt cx="7275765" cy="76200"/>
          </a:xfrm>
          <a:solidFill>
            <a:schemeClr val="accent6">
              <a:lumMod val="75000"/>
            </a:schemeClr>
          </a:solidFill>
        </p:grpSpPr>
        <p:sp>
          <p:nvSpPr>
            <p:cNvPr id="49" name="Rectangle 48"/>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7E11796B-A213-1248-B689-D99CCAAA65E0}"/>
              </a:ext>
            </a:extLst>
          </p:cNvPr>
          <p:cNvSpPr/>
          <p:nvPr/>
        </p:nvSpPr>
        <p:spPr>
          <a:xfrm>
            <a:off x="381591" y="925811"/>
            <a:ext cx="8257566" cy="3013133"/>
          </a:xfrm>
          <a:prstGeom prst="rect">
            <a:avLst/>
          </a:prstGeom>
        </p:spPr>
        <p:txBody>
          <a:bodyPr wrap="square">
            <a:spAutoFit/>
          </a:bodyPr>
          <a:lstStyle/>
          <a:p>
            <a:pPr marL="342900" indent="-342900">
              <a:lnSpc>
                <a:spcPct val="120000"/>
              </a:lnSpc>
              <a:spcAft>
                <a:spcPts val="600"/>
              </a:spcAft>
              <a:buFont typeface="Wingdings" panose="05000000000000000000" pitchFamily="2" charset="2"/>
              <a:buChar char="v"/>
            </a:pPr>
            <a:r>
              <a:rPr lang="en-US" sz="2200" b="1">
                <a:solidFill>
                  <a:srgbClr val="002060"/>
                </a:solidFill>
                <a:latin typeface="Arial" panose="020B0604020202020204" pitchFamily="34" charset="0"/>
                <a:cs typeface="Arial" panose="020B0604020202020204" pitchFamily="34" charset="0"/>
              </a:rPr>
              <a:t>Tkinter</a:t>
            </a:r>
          </a:p>
          <a:p>
            <a:pPr marL="717550" lvl="0" indent="-358775" eaLnBrk="0" fontAlgn="base" hangingPunct="0">
              <a:lnSpc>
                <a:spcPct val="120000"/>
              </a:lnSpc>
              <a:spcBef>
                <a:spcPct val="0"/>
              </a:spcBef>
              <a:spcAft>
                <a:spcPct val="0"/>
              </a:spcAft>
              <a:buFont typeface="Arial" panose="020B0604020202020204" pitchFamily="34" charset="0"/>
              <a:buChar char="•"/>
            </a:pPr>
            <a:r>
              <a:rPr lang="en-US" altLang="en-US" sz="2200">
                <a:solidFill>
                  <a:srgbClr val="002060"/>
                </a:solidFill>
                <a:latin typeface="Arial" panose="020B0604020202020204" pitchFamily="34" charset="0"/>
                <a:ea typeface="Calibri" panose="020F0502020204030204" pitchFamily="34" charset="0"/>
                <a:cs typeface="Arial" panose="020B0604020202020204" pitchFamily="34" charset="0"/>
              </a:rPr>
              <a:t>Tkinter là mô-đun Python được tích hợp sẵn dùng để tạo ra các ứng dụng giao diện đồ hoạ người dùng (GUI). </a:t>
            </a:r>
          </a:p>
          <a:p>
            <a:pPr marL="717550" lvl="0" indent="-358775" eaLnBrk="0" fontAlgn="base" hangingPunct="0">
              <a:lnSpc>
                <a:spcPct val="120000"/>
              </a:lnSpc>
              <a:spcBef>
                <a:spcPct val="0"/>
              </a:spcBef>
              <a:spcAft>
                <a:spcPct val="0"/>
              </a:spcAft>
              <a:buFont typeface="Arial" panose="020B0604020202020204" pitchFamily="34" charset="0"/>
              <a:buChar char="•"/>
            </a:pPr>
            <a:r>
              <a:rPr lang="en-US" altLang="en-US" sz="2200">
                <a:solidFill>
                  <a:srgbClr val="002060"/>
                </a:solidFill>
                <a:latin typeface="Arial" panose="020B0604020202020204" pitchFamily="34" charset="0"/>
                <a:ea typeface="Calibri" panose="020F0502020204030204" pitchFamily="34" charset="0"/>
                <a:cs typeface="Arial" panose="020B0604020202020204" pitchFamily="34" charset="0"/>
              </a:rPr>
              <a:t>Tkinter được phát triển bằng TCL (Tool Command Language) và đa nền tảng, với sự hỗ trợ cho Linux, MacOS và MS Windows.</a:t>
            </a:r>
          </a:p>
          <a:p>
            <a:pPr marL="717550" lvl="0" indent="-358775" eaLnBrk="0" fontAlgn="base" hangingPunct="0">
              <a:lnSpc>
                <a:spcPct val="120000"/>
              </a:lnSpc>
              <a:spcBef>
                <a:spcPct val="0"/>
              </a:spcBef>
              <a:spcAft>
                <a:spcPct val="0"/>
              </a:spcAft>
              <a:buFont typeface="Arial" panose="020B0604020202020204" pitchFamily="34" charset="0"/>
              <a:buChar char="•"/>
            </a:pPr>
            <a:r>
              <a:rPr lang="en-US" altLang="en-US" sz="2200">
                <a:solidFill>
                  <a:srgbClr val="002060"/>
                </a:solidFill>
                <a:latin typeface="Arial" panose="020B0604020202020204" pitchFamily="34" charset="0"/>
                <a:ea typeface="Calibri" panose="020F0502020204030204" pitchFamily="34" charset="0"/>
                <a:cs typeface="Arial" panose="020B0604020202020204" pitchFamily="34" charset="0"/>
              </a:rPr>
              <a:t>Được ưa chuộng vì tính đơn giản, dễ cài đặt.</a:t>
            </a:r>
            <a:r>
              <a:rPr lang="en-US" sz="2200" b="1">
                <a:solidFill>
                  <a:srgbClr val="002060"/>
                </a:solidFill>
                <a:latin typeface="Arial" panose="020B0604020202020204" pitchFamily="34" charset="0"/>
                <a:cs typeface="Arial" panose="020B0604020202020204" pitchFamily="34" charset="0"/>
              </a:rPr>
              <a:t> </a:t>
            </a:r>
            <a:endParaRPr lang="en-US" sz="2200" b="1" dirty="0">
              <a:solidFill>
                <a:srgbClr val="002060"/>
              </a:solidFill>
              <a:latin typeface="Arial" panose="020B0604020202020204" pitchFamily="34" charset="0"/>
              <a:cs typeface="Arial" panose="020B0604020202020204" pitchFamily="34" charset="0"/>
            </a:endParaRPr>
          </a:p>
        </p:txBody>
      </p:sp>
      <p:sp>
        <p:nvSpPr>
          <p:cNvPr id="13" name="Pentagon 12"/>
          <p:cNvSpPr/>
          <p:nvPr/>
        </p:nvSpPr>
        <p:spPr>
          <a:xfrm>
            <a:off x="15709" y="38808"/>
            <a:ext cx="2612075" cy="568955"/>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Phương pháp</a:t>
            </a:r>
            <a:endParaRPr lang="en-US" sz="2500" b="1" dirty="0">
              <a:latin typeface="Arial" panose="020B0604020202020204" pitchFamily="34" charset="0"/>
              <a:cs typeface="Arial" panose="020B0604020202020204" pitchFamily="34" charset="0"/>
            </a:endParaRPr>
          </a:p>
        </p:txBody>
      </p:sp>
      <p:sp>
        <p:nvSpPr>
          <p:cNvPr id="14" name="Rectangle 13"/>
          <p:cNvSpPr/>
          <p:nvPr/>
        </p:nvSpPr>
        <p:spPr>
          <a:xfrm>
            <a:off x="7596336" y="43521"/>
            <a:ext cx="1553716" cy="830997"/>
          </a:xfrm>
          <a:prstGeom prst="rect">
            <a:avLst/>
          </a:prstGeom>
        </p:spPr>
        <p:txBody>
          <a:bodyPr wrap="square">
            <a:spAutoFit/>
          </a:bodyPr>
          <a:lstStyle/>
          <a:p>
            <a:pPr algn="r">
              <a:buClr>
                <a:schemeClr val="dk1"/>
              </a:buClr>
              <a:buSzPts val="2600"/>
            </a:pPr>
            <a:r>
              <a:rPr lang="en-US" sz="1200" dirty="0" err="1">
                <a:latin typeface="Arial" panose="020B0604020202020204" pitchFamily="34" charset="0"/>
                <a:ea typeface="Calibri"/>
                <a:cs typeface="Arial" panose="020B0604020202020204" pitchFamily="34" charset="0"/>
                <a:sym typeface="Calibri"/>
              </a:rPr>
              <a:t>Giới</a:t>
            </a:r>
            <a:r>
              <a:rPr lang="en-US" sz="1200" dirty="0">
                <a:latin typeface="Arial" panose="020B0604020202020204" pitchFamily="34" charset="0"/>
                <a:ea typeface="Calibri"/>
                <a:cs typeface="Arial" panose="020B0604020202020204" pitchFamily="34" charset="0"/>
                <a:sym typeface="Calibri"/>
              </a:rPr>
              <a:t> </a:t>
            </a:r>
            <a:r>
              <a:rPr lang="en-US" sz="1200" dirty="0" err="1">
                <a:latin typeface="Arial" panose="020B0604020202020204" pitchFamily="34" charset="0"/>
                <a:ea typeface="Calibri"/>
                <a:cs typeface="Arial" panose="020B0604020202020204" pitchFamily="34" charset="0"/>
                <a:sym typeface="Calibri"/>
              </a:rPr>
              <a:t>thiệu</a:t>
            </a:r>
            <a:endParaRPr lang="en-US" sz="1200" dirty="0">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b="1" err="1">
                <a:solidFill>
                  <a:srgbClr val="0000FF"/>
                </a:solidFill>
                <a:latin typeface="Arial" panose="020B0604020202020204" pitchFamily="34" charset="0"/>
                <a:ea typeface="Calibri"/>
                <a:cs typeface="Arial" panose="020B0604020202020204" pitchFamily="34" charset="0"/>
                <a:sym typeface="Calibri"/>
              </a:rPr>
              <a:t>Phương</a:t>
            </a:r>
            <a:r>
              <a:rPr lang="en-US" sz="1200" b="1">
                <a:solidFill>
                  <a:srgbClr val="0000FF"/>
                </a:solidFill>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16" name="Rectangle 15"/>
          <p:cNvSpPr/>
          <p:nvPr/>
        </p:nvSpPr>
        <p:spPr>
          <a:xfrm>
            <a:off x="3165738" y="0"/>
            <a:ext cx="4000151" cy="1015663"/>
          </a:xfrm>
          <a:prstGeom prst="rect">
            <a:avLst/>
          </a:prstGeom>
        </p:spPr>
        <p:txBody>
          <a:bodyPr wrap="square">
            <a:spAutoFit/>
          </a:bodyPr>
          <a:lstStyle/>
          <a:p>
            <a:pPr algn="ctr" fontAlgn="t"/>
            <a:r>
              <a:rPr lang="en-US" sz="3000" b="1">
                <a:solidFill>
                  <a:srgbClr val="0000FF"/>
                </a:solidFill>
                <a:latin typeface="Arial" panose="020B0604020202020204" pitchFamily="34" charset="0"/>
                <a:cs typeface="Arial" panose="020B0604020202020204" pitchFamily="34" charset="0"/>
              </a:rPr>
              <a:t>Công cụ, ngôn ngữ và công nghệ</a:t>
            </a:r>
            <a:endParaRPr lang="en-US" sz="3000" b="1" dirty="0" err="1">
              <a:solidFill>
                <a:srgbClr val="0000FF"/>
              </a:solidFill>
              <a:latin typeface="Arial" panose="020B0604020202020204" pitchFamily="34" charset="0"/>
              <a:cs typeface="Arial" panose="020B0604020202020204" pitchFamily="34" charset="0"/>
            </a:endParaRPr>
          </a:p>
        </p:txBody>
      </p:sp>
      <p:sp>
        <p:nvSpPr>
          <p:cNvPr id="17" name="TextBox 16"/>
          <p:cNvSpPr txBox="1"/>
          <p:nvPr/>
        </p:nvSpPr>
        <p:spPr>
          <a:xfrm>
            <a:off x="8641229" y="4731990"/>
            <a:ext cx="46930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18</a:t>
            </a:r>
          </a:p>
        </p:txBody>
      </p:sp>
    </p:spTree>
    <p:extLst>
      <p:ext uri="{BB962C8B-B14F-4D97-AF65-F5344CB8AC3E}">
        <p14:creationId xmlns:p14="http://schemas.microsoft.com/office/powerpoint/2010/main" val="156586106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210;p33"/>
          <p:cNvSpPr txBox="1">
            <a:spLocks/>
          </p:cNvSpPr>
          <p:nvPr/>
        </p:nvSpPr>
        <p:spPr>
          <a:xfrm>
            <a:off x="3131840" y="1041608"/>
            <a:ext cx="4019393" cy="3711842"/>
          </a:xfrm>
          <a:prstGeom prst="rect">
            <a:avLst/>
          </a:prstGeom>
          <a:noFill/>
          <a:ln>
            <a:noFill/>
          </a:ln>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0850" indent="-450850" algn="just">
              <a:lnSpc>
                <a:spcPct val="150000"/>
              </a:lnSpc>
              <a:spcBef>
                <a:spcPts val="440"/>
              </a:spcBef>
              <a:buClr>
                <a:schemeClr val="dk1"/>
              </a:buClr>
              <a:buSzPts val="2600"/>
              <a:buFont typeface="Wingdings" panose="05000000000000000000" pitchFamily="2" charset="2"/>
              <a:buChar char="Ø"/>
            </a:pPr>
            <a:r>
              <a:rPr lang="en-US" sz="3000" b="1" dirty="0" err="1">
                <a:solidFill>
                  <a:srgbClr val="002060"/>
                </a:solidFill>
                <a:latin typeface="Arial" panose="020B0604020202020204" pitchFamily="34" charset="0"/>
                <a:ea typeface="Calibri"/>
                <a:cs typeface="Arial" panose="020B0604020202020204" pitchFamily="34" charset="0"/>
                <a:sym typeface="Calibri"/>
              </a:rPr>
              <a:t>Giới</a:t>
            </a:r>
            <a:r>
              <a:rPr lang="en-US" sz="3000" b="1" dirty="0">
                <a:solidFill>
                  <a:srgbClr val="002060"/>
                </a:solidFill>
                <a:latin typeface="Arial" panose="020B0604020202020204" pitchFamily="34" charset="0"/>
                <a:ea typeface="Calibri"/>
                <a:cs typeface="Arial" panose="020B0604020202020204" pitchFamily="34" charset="0"/>
                <a:sym typeface="Calibri"/>
              </a:rPr>
              <a:t> </a:t>
            </a:r>
            <a:r>
              <a:rPr lang="en-US" sz="3000" b="1" dirty="0" err="1">
                <a:solidFill>
                  <a:srgbClr val="002060"/>
                </a:solidFill>
                <a:latin typeface="Arial" panose="020B0604020202020204" pitchFamily="34" charset="0"/>
                <a:ea typeface="Calibri"/>
                <a:cs typeface="Arial" panose="020B0604020202020204" pitchFamily="34" charset="0"/>
                <a:sym typeface="Calibri"/>
              </a:rPr>
              <a:t>thiệu</a:t>
            </a:r>
            <a:endParaRPr lang="en-US" sz="3000" b="1" dirty="0">
              <a:solidFill>
                <a:srgbClr val="002060"/>
              </a:solidFill>
              <a:latin typeface="Arial" panose="020B0604020202020204" pitchFamily="34" charset="0"/>
              <a:ea typeface="Calibri"/>
              <a:cs typeface="Arial" panose="020B0604020202020204" pitchFamily="34" charset="0"/>
              <a:sym typeface="Calibri"/>
            </a:endParaRPr>
          </a:p>
          <a:p>
            <a:pPr marL="450850" indent="-450850" algn="just">
              <a:lnSpc>
                <a:spcPct val="150000"/>
              </a:lnSpc>
              <a:spcBef>
                <a:spcPts val="440"/>
              </a:spcBef>
              <a:buClr>
                <a:schemeClr val="dk1"/>
              </a:buClr>
              <a:buSzPts val="2600"/>
              <a:buFont typeface="Wingdings" panose="05000000000000000000" pitchFamily="2" charset="2"/>
              <a:buChar char="Ø"/>
            </a:pPr>
            <a:r>
              <a:rPr lang="en-US" sz="3000" b="1" err="1">
                <a:solidFill>
                  <a:srgbClr val="002060"/>
                </a:solidFill>
                <a:latin typeface="Arial" panose="020B0604020202020204" pitchFamily="34" charset="0"/>
                <a:cs typeface="Arial" panose="020B0604020202020204" pitchFamily="34" charset="0"/>
              </a:rPr>
              <a:t>Phương</a:t>
            </a:r>
            <a:r>
              <a:rPr lang="en-US" sz="3000" b="1">
                <a:solidFill>
                  <a:srgbClr val="002060"/>
                </a:solidFill>
                <a:latin typeface="Arial" panose="020B0604020202020204" pitchFamily="34" charset="0"/>
                <a:cs typeface="Arial" panose="020B0604020202020204" pitchFamily="34" charset="0"/>
              </a:rPr>
              <a:t> pháp</a:t>
            </a:r>
            <a:endParaRPr lang="en-US" sz="3000" b="1" dirty="0">
              <a:solidFill>
                <a:srgbClr val="002060"/>
              </a:solidFill>
              <a:latin typeface="Arial" panose="020B0604020202020204" pitchFamily="34" charset="0"/>
              <a:ea typeface="Calibri"/>
              <a:cs typeface="Arial" panose="020B0604020202020204" pitchFamily="34" charset="0"/>
              <a:sym typeface="Calibri"/>
            </a:endParaRPr>
          </a:p>
          <a:p>
            <a:pPr marL="450850" indent="-450850" algn="just">
              <a:lnSpc>
                <a:spcPct val="150000"/>
              </a:lnSpc>
              <a:spcBef>
                <a:spcPts val="440"/>
              </a:spcBef>
              <a:buClr>
                <a:schemeClr val="dk1"/>
              </a:buClr>
              <a:buSzPts val="2600"/>
              <a:buFont typeface="Wingdings" panose="05000000000000000000" pitchFamily="2" charset="2"/>
              <a:buChar char="Ø"/>
            </a:pPr>
            <a:r>
              <a:rPr lang="en-US" sz="3000" b="1">
                <a:solidFill>
                  <a:srgbClr val="002060"/>
                </a:solidFill>
                <a:latin typeface="Arial" panose="020B0604020202020204" pitchFamily="34" charset="0"/>
                <a:ea typeface="Calibri"/>
                <a:cs typeface="Arial" panose="020B0604020202020204" pitchFamily="34" charset="0"/>
                <a:sym typeface="Calibri"/>
              </a:rPr>
              <a:t>Thiết kế và cài đặt</a:t>
            </a:r>
            <a:endParaRPr lang="en-US" sz="3000" b="1" dirty="0">
              <a:solidFill>
                <a:srgbClr val="002060"/>
              </a:solidFill>
              <a:latin typeface="Arial" panose="020B0604020202020204" pitchFamily="34" charset="0"/>
              <a:ea typeface="Calibri"/>
              <a:cs typeface="Arial" panose="020B0604020202020204" pitchFamily="34" charset="0"/>
              <a:sym typeface="Calibri"/>
            </a:endParaRPr>
          </a:p>
          <a:p>
            <a:pPr marL="450850" indent="-450850" algn="just">
              <a:lnSpc>
                <a:spcPct val="150000"/>
              </a:lnSpc>
              <a:spcBef>
                <a:spcPts val="440"/>
              </a:spcBef>
              <a:buClr>
                <a:schemeClr val="dk1"/>
              </a:buClr>
              <a:buSzPts val="2600"/>
              <a:buFont typeface="Wingdings" panose="05000000000000000000" pitchFamily="2" charset="2"/>
              <a:buChar char="Ø"/>
            </a:pPr>
            <a:r>
              <a:rPr lang="en-US" sz="3000" b="1" dirty="0" err="1">
                <a:solidFill>
                  <a:srgbClr val="002060"/>
                </a:solidFill>
                <a:latin typeface="Arial" panose="020B0604020202020204" pitchFamily="34" charset="0"/>
                <a:ea typeface="Calibri"/>
                <a:cs typeface="Arial" panose="020B0604020202020204" pitchFamily="34" charset="0"/>
                <a:sym typeface="Calibri"/>
              </a:rPr>
              <a:t>Kết</a:t>
            </a:r>
            <a:r>
              <a:rPr lang="en-US" sz="3000" b="1" dirty="0">
                <a:solidFill>
                  <a:srgbClr val="002060"/>
                </a:solidFill>
                <a:latin typeface="Arial" panose="020B0604020202020204" pitchFamily="34" charset="0"/>
                <a:ea typeface="Calibri"/>
                <a:cs typeface="Arial" panose="020B0604020202020204" pitchFamily="34" charset="0"/>
                <a:sym typeface="Calibri"/>
              </a:rPr>
              <a:t> </a:t>
            </a:r>
            <a:r>
              <a:rPr lang="en-US" sz="3000" b="1" dirty="0" err="1">
                <a:solidFill>
                  <a:srgbClr val="002060"/>
                </a:solidFill>
                <a:latin typeface="Arial" panose="020B0604020202020204" pitchFamily="34" charset="0"/>
                <a:ea typeface="Calibri"/>
                <a:cs typeface="Arial" panose="020B0604020202020204" pitchFamily="34" charset="0"/>
                <a:sym typeface="Calibri"/>
              </a:rPr>
              <a:t>luận</a:t>
            </a:r>
            <a:endParaRPr lang="en-US" sz="3000" b="1" dirty="0">
              <a:solidFill>
                <a:srgbClr val="002060"/>
              </a:solidFill>
              <a:latin typeface="Arial" panose="020B0604020202020204" pitchFamily="34" charset="0"/>
              <a:ea typeface="Calibri"/>
              <a:cs typeface="Arial" panose="020B0604020202020204" pitchFamily="34" charset="0"/>
              <a:sym typeface="Calibri"/>
            </a:endParaRPr>
          </a:p>
        </p:txBody>
      </p:sp>
      <p:sp>
        <p:nvSpPr>
          <p:cNvPr id="13" name="Google Shape;86;p3"/>
          <p:cNvSpPr txBox="1">
            <a:spLocks/>
          </p:cNvSpPr>
          <p:nvPr/>
        </p:nvSpPr>
        <p:spPr>
          <a:xfrm>
            <a:off x="3315922" y="596396"/>
            <a:ext cx="2200215" cy="435548"/>
          </a:xfrm>
          <a:prstGeom prst="rect">
            <a:avLst/>
          </a:prstGeom>
          <a:noFill/>
          <a:ln>
            <a:noFill/>
          </a:ln>
        </p:spPr>
        <p:txBody>
          <a:bodyPr spcFirstLastPara="1" wrap="square" lIns="91425" tIns="45700" rIns="91425" bIns="4570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buClr>
                <a:schemeClr val="dk2"/>
              </a:buClr>
              <a:buSzPts val="2400"/>
              <a:buFont typeface="Roboto Medium"/>
              <a:buNone/>
            </a:pPr>
            <a:r>
              <a:rPr lang="en-US" sz="3000" b="1" dirty="0" err="1">
                <a:solidFill>
                  <a:srgbClr val="0000FF"/>
                </a:solidFill>
                <a:latin typeface="Arial" panose="020B0604020202020204" pitchFamily="34" charset="0"/>
                <a:cs typeface="Arial" panose="020B0604020202020204" pitchFamily="34" charset="0"/>
              </a:rPr>
              <a:t>Nội</a:t>
            </a:r>
            <a:r>
              <a:rPr lang="en-US" sz="3000" b="1" dirty="0">
                <a:solidFill>
                  <a:srgbClr val="0000FF"/>
                </a:solidFill>
                <a:latin typeface="Arial" panose="020B0604020202020204" pitchFamily="34" charset="0"/>
                <a:cs typeface="Arial" panose="020B0604020202020204" pitchFamily="34" charset="0"/>
              </a:rPr>
              <a:t> dung</a:t>
            </a:r>
          </a:p>
        </p:txBody>
      </p:sp>
      <p:grpSp>
        <p:nvGrpSpPr>
          <p:cNvPr id="20" name="Group 19"/>
          <p:cNvGrpSpPr/>
          <p:nvPr/>
        </p:nvGrpSpPr>
        <p:grpSpPr>
          <a:xfrm>
            <a:off x="1" y="-23594"/>
            <a:ext cx="9144000" cy="98658"/>
            <a:chOff x="1821110" y="4410724"/>
            <a:chExt cx="7275765" cy="76200"/>
          </a:xfrm>
          <a:solidFill>
            <a:schemeClr val="accent6">
              <a:lumMod val="75000"/>
            </a:schemeClr>
          </a:solidFill>
        </p:grpSpPr>
        <p:sp>
          <p:nvSpPr>
            <p:cNvPr id="21" name="Rectangle 20"/>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1" y="5044842"/>
            <a:ext cx="9144000" cy="98658"/>
            <a:chOff x="1821110" y="4410724"/>
            <a:chExt cx="7275765" cy="76200"/>
          </a:xfrm>
          <a:solidFill>
            <a:schemeClr val="accent6">
              <a:lumMod val="75000"/>
            </a:schemeClr>
          </a:solidFill>
        </p:grpSpPr>
        <p:sp>
          <p:nvSpPr>
            <p:cNvPr id="33" name="Rectangle 32"/>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8100392" y="164348"/>
            <a:ext cx="903393" cy="778230"/>
            <a:chOff x="6876256" y="483518"/>
            <a:chExt cx="903393" cy="778230"/>
          </a:xfrm>
        </p:grpSpPr>
        <p:sp>
          <p:nvSpPr>
            <p:cNvPr id="26" name="Freeform 6"/>
            <p:cNvSpPr>
              <a:spLocks/>
            </p:cNvSpPr>
            <p:nvPr/>
          </p:nvSpPr>
          <p:spPr bwMode="auto">
            <a:xfrm>
              <a:off x="7269883" y="832926"/>
              <a:ext cx="509766" cy="428821"/>
            </a:xfrm>
            <a:custGeom>
              <a:avLst/>
              <a:gdLst>
                <a:gd name="T0" fmla="*/ 28 w 304"/>
                <a:gd name="T1" fmla="*/ 304 h 304"/>
                <a:gd name="T2" fmla="*/ 0 w 304"/>
                <a:gd name="T3" fmla="*/ 276 h 304"/>
                <a:gd name="T4" fmla="*/ 28 w 304"/>
                <a:gd name="T5" fmla="*/ 248 h 304"/>
                <a:gd name="T6" fmla="*/ 183 w 304"/>
                <a:gd name="T7" fmla="*/ 184 h 304"/>
                <a:gd name="T8" fmla="*/ 248 w 304"/>
                <a:gd name="T9" fmla="*/ 28 h 304"/>
                <a:gd name="T10" fmla="*/ 276 w 304"/>
                <a:gd name="T11" fmla="*/ 0 h 304"/>
                <a:gd name="T12" fmla="*/ 304 w 304"/>
                <a:gd name="T13" fmla="*/ 28 h 304"/>
                <a:gd name="T14" fmla="*/ 223 w 304"/>
                <a:gd name="T15" fmla="*/ 223 h 304"/>
                <a:gd name="T16" fmla="*/ 28 w 304"/>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28" y="304"/>
                  </a:moveTo>
                  <a:cubicBezTo>
                    <a:pt x="12" y="304"/>
                    <a:pt x="0" y="291"/>
                    <a:pt x="0" y="276"/>
                  </a:cubicBezTo>
                  <a:cubicBezTo>
                    <a:pt x="0" y="261"/>
                    <a:pt x="12" y="248"/>
                    <a:pt x="28" y="248"/>
                  </a:cubicBezTo>
                  <a:cubicBezTo>
                    <a:pt x="86" y="248"/>
                    <a:pt x="142" y="225"/>
                    <a:pt x="183" y="184"/>
                  </a:cubicBezTo>
                  <a:cubicBezTo>
                    <a:pt x="225" y="142"/>
                    <a:pt x="248" y="87"/>
                    <a:pt x="248" y="28"/>
                  </a:cubicBezTo>
                  <a:cubicBezTo>
                    <a:pt x="248" y="13"/>
                    <a:pt x="260" y="0"/>
                    <a:pt x="276" y="0"/>
                  </a:cubicBezTo>
                  <a:cubicBezTo>
                    <a:pt x="291" y="0"/>
                    <a:pt x="304" y="13"/>
                    <a:pt x="304" y="28"/>
                  </a:cubicBezTo>
                  <a:cubicBezTo>
                    <a:pt x="304" y="102"/>
                    <a:pt x="275" y="171"/>
                    <a:pt x="223" y="223"/>
                  </a:cubicBezTo>
                  <a:cubicBezTo>
                    <a:pt x="171" y="275"/>
                    <a:pt x="101" y="304"/>
                    <a:pt x="28" y="304"/>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p:cNvSpPr>
              <a:spLocks/>
            </p:cNvSpPr>
            <p:nvPr/>
          </p:nvSpPr>
          <p:spPr bwMode="auto">
            <a:xfrm>
              <a:off x="6876256" y="809864"/>
              <a:ext cx="478594" cy="451884"/>
            </a:xfrm>
            <a:custGeom>
              <a:avLst/>
              <a:gdLst>
                <a:gd name="T0" fmla="*/ 276 w 304"/>
                <a:gd name="T1" fmla="*/ 304 h 304"/>
                <a:gd name="T2" fmla="*/ 81 w 304"/>
                <a:gd name="T3" fmla="*/ 223 h 304"/>
                <a:gd name="T4" fmla="*/ 0 w 304"/>
                <a:gd name="T5" fmla="*/ 28 h 304"/>
                <a:gd name="T6" fmla="*/ 28 w 304"/>
                <a:gd name="T7" fmla="*/ 0 h 304"/>
                <a:gd name="T8" fmla="*/ 55 w 304"/>
                <a:gd name="T9" fmla="*/ 28 h 304"/>
                <a:gd name="T10" fmla="*/ 120 w 304"/>
                <a:gd name="T11" fmla="*/ 184 h 304"/>
                <a:gd name="T12" fmla="*/ 276 w 304"/>
                <a:gd name="T13" fmla="*/ 248 h 304"/>
                <a:gd name="T14" fmla="*/ 304 w 304"/>
                <a:gd name="T15" fmla="*/ 276 h 304"/>
                <a:gd name="T16" fmla="*/ 276 w 304"/>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276" y="304"/>
                  </a:moveTo>
                  <a:cubicBezTo>
                    <a:pt x="202" y="304"/>
                    <a:pt x="133" y="275"/>
                    <a:pt x="81" y="223"/>
                  </a:cubicBezTo>
                  <a:cubicBezTo>
                    <a:pt x="28" y="171"/>
                    <a:pt x="0" y="102"/>
                    <a:pt x="0" y="28"/>
                  </a:cubicBezTo>
                  <a:cubicBezTo>
                    <a:pt x="0" y="13"/>
                    <a:pt x="12" y="0"/>
                    <a:pt x="28" y="0"/>
                  </a:cubicBezTo>
                  <a:cubicBezTo>
                    <a:pt x="43" y="0"/>
                    <a:pt x="55" y="13"/>
                    <a:pt x="55" y="28"/>
                  </a:cubicBezTo>
                  <a:cubicBezTo>
                    <a:pt x="55" y="87"/>
                    <a:pt x="78" y="142"/>
                    <a:pt x="120" y="184"/>
                  </a:cubicBezTo>
                  <a:cubicBezTo>
                    <a:pt x="162" y="225"/>
                    <a:pt x="217" y="248"/>
                    <a:pt x="276" y="248"/>
                  </a:cubicBezTo>
                  <a:cubicBezTo>
                    <a:pt x="291" y="248"/>
                    <a:pt x="304" y="261"/>
                    <a:pt x="304" y="276"/>
                  </a:cubicBezTo>
                  <a:cubicBezTo>
                    <a:pt x="304" y="291"/>
                    <a:pt x="291" y="304"/>
                    <a:pt x="276" y="304"/>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p:cNvSpPr>
              <a:spLocks/>
            </p:cNvSpPr>
            <p:nvPr/>
          </p:nvSpPr>
          <p:spPr bwMode="auto">
            <a:xfrm>
              <a:off x="6876256" y="483518"/>
              <a:ext cx="478594" cy="432048"/>
            </a:xfrm>
            <a:custGeom>
              <a:avLst/>
              <a:gdLst>
                <a:gd name="T0" fmla="*/ 28 w 304"/>
                <a:gd name="T1" fmla="*/ 304 h 304"/>
                <a:gd name="T2" fmla="*/ 0 w 304"/>
                <a:gd name="T3" fmla="*/ 276 h 304"/>
                <a:gd name="T4" fmla="*/ 81 w 304"/>
                <a:gd name="T5" fmla="*/ 81 h 304"/>
                <a:gd name="T6" fmla="*/ 276 w 304"/>
                <a:gd name="T7" fmla="*/ 0 h 304"/>
                <a:gd name="T8" fmla="*/ 304 w 304"/>
                <a:gd name="T9" fmla="*/ 28 h 304"/>
                <a:gd name="T10" fmla="*/ 276 w 304"/>
                <a:gd name="T11" fmla="*/ 56 h 304"/>
                <a:gd name="T12" fmla="*/ 120 w 304"/>
                <a:gd name="T13" fmla="*/ 120 h 304"/>
                <a:gd name="T14" fmla="*/ 55 w 304"/>
                <a:gd name="T15" fmla="*/ 276 h 304"/>
                <a:gd name="T16" fmla="*/ 28 w 304"/>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28" y="304"/>
                  </a:moveTo>
                  <a:cubicBezTo>
                    <a:pt x="12" y="304"/>
                    <a:pt x="0" y="291"/>
                    <a:pt x="0" y="276"/>
                  </a:cubicBezTo>
                  <a:cubicBezTo>
                    <a:pt x="0" y="202"/>
                    <a:pt x="28" y="133"/>
                    <a:pt x="81" y="81"/>
                  </a:cubicBezTo>
                  <a:cubicBezTo>
                    <a:pt x="133" y="29"/>
                    <a:pt x="202" y="0"/>
                    <a:pt x="276" y="0"/>
                  </a:cubicBezTo>
                  <a:cubicBezTo>
                    <a:pt x="291" y="0"/>
                    <a:pt x="304" y="13"/>
                    <a:pt x="304" y="28"/>
                  </a:cubicBezTo>
                  <a:cubicBezTo>
                    <a:pt x="304" y="43"/>
                    <a:pt x="291" y="56"/>
                    <a:pt x="276" y="56"/>
                  </a:cubicBezTo>
                  <a:cubicBezTo>
                    <a:pt x="217" y="56"/>
                    <a:pt x="162" y="79"/>
                    <a:pt x="120" y="120"/>
                  </a:cubicBezTo>
                  <a:cubicBezTo>
                    <a:pt x="78" y="162"/>
                    <a:pt x="55" y="217"/>
                    <a:pt x="55" y="276"/>
                  </a:cubicBezTo>
                  <a:cubicBezTo>
                    <a:pt x="55" y="291"/>
                    <a:pt x="43" y="304"/>
                    <a:pt x="28" y="304"/>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p:cNvSpPr>
              <a:spLocks/>
            </p:cNvSpPr>
            <p:nvPr/>
          </p:nvSpPr>
          <p:spPr bwMode="auto">
            <a:xfrm>
              <a:off x="7286278" y="483518"/>
              <a:ext cx="493371" cy="432048"/>
            </a:xfrm>
            <a:custGeom>
              <a:avLst/>
              <a:gdLst>
                <a:gd name="T0" fmla="*/ 276 w 304"/>
                <a:gd name="T1" fmla="*/ 248 h 276"/>
                <a:gd name="T2" fmla="*/ 304 w 304"/>
                <a:gd name="T3" fmla="*/ 276 h 276"/>
                <a:gd name="T4" fmla="*/ 223 w 304"/>
                <a:gd name="T5" fmla="*/ 81 h 276"/>
                <a:gd name="T6" fmla="*/ 28 w 304"/>
                <a:gd name="T7" fmla="*/ 0 h 276"/>
                <a:gd name="T8" fmla="*/ 0 w 304"/>
                <a:gd name="T9" fmla="*/ 28 h 276"/>
                <a:gd name="T10" fmla="*/ 28 w 304"/>
                <a:gd name="T11" fmla="*/ 56 h 276"/>
                <a:gd name="T12" fmla="*/ 183 w 304"/>
                <a:gd name="T13" fmla="*/ 120 h 276"/>
                <a:gd name="T14" fmla="*/ 248 w 304"/>
                <a:gd name="T15" fmla="*/ 276 h 276"/>
                <a:gd name="T16" fmla="*/ 276 w 304"/>
                <a:gd name="T17" fmla="*/ 24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276">
                  <a:moveTo>
                    <a:pt x="276" y="248"/>
                  </a:moveTo>
                  <a:cubicBezTo>
                    <a:pt x="291" y="248"/>
                    <a:pt x="304" y="261"/>
                    <a:pt x="304" y="276"/>
                  </a:cubicBezTo>
                  <a:cubicBezTo>
                    <a:pt x="304" y="202"/>
                    <a:pt x="275" y="133"/>
                    <a:pt x="223" y="81"/>
                  </a:cubicBezTo>
                  <a:cubicBezTo>
                    <a:pt x="171" y="29"/>
                    <a:pt x="101" y="0"/>
                    <a:pt x="28" y="0"/>
                  </a:cubicBezTo>
                  <a:cubicBezTo>
                    <a:pt x="12" y="0"/>
                    <a:pt x="0" y="13"/>
                    <a:pt x="0" y="28"/>
                  </a:cubicBezTo>
                  <a:cubicBezTo>
                    <a:pt x="0" y="43"/>
                    <a:pt x="12" y="56"/>
                    <a:pt x="28" y="56"/>
                  </a:cubicBezTo>
                  <a:cubicBezTo>
                    <a:pt x="86" y="56"/>
                    <a:pt x="142" y="79"/>
                    <a:pt x="183" y="120"/>
                  </a:cubicBezTo>
                  <a:cubicBezTo>
                    <a:pt x="225" y="162"/>
                    <a:pt x="248" y="217"/>
                    <a:pt x="248" y="276"/>
                  </a:cubicBezTo>
                  <a:cubicBezTo>
                    <a:pt x="248" y="261"/>
                    <a:pt x="260" y="248"/>
                    <a:pt x="276" y="248"/>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0" name="Group 29"/>
            <p:cNvGrpSpPr/>
            <p:nvPr/>
          </p:nvGrpSpPr>
          <p:grpSpPr>
            <a:xfrm>
              <a:off x="7164288" y="699542"/>
              <a:ext cx="306280" cy="288032"/>
              <a:chOff x="6778626" y="4584700"/>
              <a:chExt cx="398462" cy="433388"/>
            </a:xfrm>
            <a:solidFill>
              <a:srgbClr val="13918D"/>
            </a:solidFill>
          </p:grpSpPr>
          <p:sp>
            <p:nvSpPr>
              <p:cNvPr id="31" name="Oval 30"/>
              <p:cNvSpPr>
                <a:spLocks noChangeArrowheads="1"/>
              </p:cNvSpPr>
              <p:nvPr/>
            </p:nvSpPr>
            <p:spPr bwMode="auto">
              <a:xfrm>
                <a:off x="6962775" y="4730750"/>
                <a:ext cx="71437" cy="66675"/>
              </a:xfrm>
              <a:prstGeom prst="ellipse">
                <a:avLst/>
              </a:pr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Freeform 37"/>
              <p:cNvSpPr>
                <a:spLocks noEditPoints="1"/>
              </p:cNvSpPr>
              <p:nvPr/>
            </p:nvSpPr>
            <p:spPr bwMode="auto">
              <a:xfrm>
                <a:off x="6778626" y="4584700"/>
                <a:ext cx="398462" cy="433388"/>
              </a:xfrm>
              <a:custGeom>
                <a:avLst/>
                <a:gdLst>
                  <a:gd name="T0" fmla="*/ 20 w 106"/>
                  <a:gd name="T1" fmla="*/ 15 h 116"/>
                  <a:gd name="T2" fmla="*/ 5 w 106"/>
                  <a:gd name="T3" fmla="*/ 65 h 116"/>
                  <a:gd name="T4" fmla="*/ 8 w 106"/>
                  <a:gd name="T5" fmla="*/ 83 h 116"/>
                  <a:gd name="T6" fmla="*/ 12 w 106"/>
                  <a:gd name="T7" fmla="*/ 95 h 116"/>
                  <a:gd name="T8" fmla="*/ 42 w 106"/>
                  <a:gd name="T9" fmla="*/ 116 h 116"/>
                  <a:gd name="T10" fmla="*/ 101 w 106"/>
                  <a:gd name="T11" fmla="*/ 67 h 116"/>
                  <a:gd name="T12" fmla="*/ 85 w 106"/>
                  <a:gd name="T13" fmla="*/ 54 h 116"/>
                  <a:gd name="T14" fmla="*/ 80 w 106"/>
                  <a:gd name="T15" fmla="*/ 54 h 116"/>
                  <a:gd name="T16" fmla="*/ 78 w 106"/>
                  <a:gd name="T17" fmla="*/ 60 h 116"/>
                  <a:gd name="T18" fmla="*/ 80 w 106"/>
                  <a:gd name="T19" fmla="*/ 62 h 116"/>
                  <a:gd name="T20" fmla="*/ 78 w 106"/>
                  <a:gd name="T21" fmla="*/ 70 h 116"/>
                  <a:gd name="T22" fmla="*/ 71 w 106"/>
                  <a:gd name="T23" fmla="*/ 68 h 116"/>
                  <a:gd name="T24" fmla="*/ 68 w 106"/>
                  <a:gd name="T25" fmla="*/ 67 h 116"/>
                  <a:gd name="T26" fmla="*/ 67 w 106"/>
                  <a:gd name="T27" fmla="*/ 67 h 116"/>
                  <a:gd name="T28" fmla="*/ 66 w 106"/>
                  <a:gd name="T29" fmla="*/ 67 h 116"/>
                  <a:gd name="T30" fmla="*/ 66 w 106"/>
                  <a:gd name="T31" fmla="*/ 67 h 116"/>
                  <a:gd name="T32" fmla="*/ 65 w 106"/>
                  <a:gd name="T33" fmla="*/ 68 h 116"/>
                  <a:gd name="T34" fmla="*/ 64 w 106"/>
                  <a:gd name="T35" fmla="*/ 70 h 116"/>
                  <a:gd name="T36" fmla="*/ 64 w 106"/>
                  <a:gd name="T37" fmla="*/ 74 h 116"/>
                  <a:gd name="T38" fmla="*/ 53 w 106"/>
                  <a:gd name="T39" fmla="*/ 74 h 116"/>
                  <a:gd name="T40" fmla="*/ 53 w 106"/>
                  <a:gd name="T41" fmla="*/ 70 h 116"/>
                  <a:gd name="T42" fmla="*/ 49 w 106"/>
                  <a:gd name="T43" fmla="*/ 67 h 116"/>
                  <a:gd name="T44" fmla="*/ 48 w 106"/>
                  <a:gd name="T45" fmla="*/ 67 h 116"/>
                  <a:gd name="T46" fmla="*/ 48 w 106"/>
                  <a:gd name="T47" fmla="*/ 67 h 116"/>
                  <a:gd name="T48" fmla="*/ 47 w 106"/>
                  <a:gd name="T49" fmla="*/ 67 h 116"/>
                  <a:gd name="T50" fmla="*/ 47 w 106"/>
                  <a:gd name="T51" fmla="*/ 67 h 116"/>
                  <a:gd name="T52" fmla="*/ 45 w 106"/>
                  <a:gd name="T53" fmla="*/ 69 h 116"/>
                  <a:gd name="T54" fmla="*/ 36 w 106"/>
                  <a:gd name="T55" fmla="*/ 68 h 116"/>
                  <a:gd name="T56" fmla="*/ 38 w 106"/>
                  <a:gd name="T57" fmla="*/ 60 h 116"/>
                  <a:gd name="T58" fmla="*/ 40 w 106"/>
                  <a:gd name="T59" fmla="*/ 57 h 116"/>
                  <a:gd name="T60" fmla="*/ 37 w 106"/>
                  <a:gd name="T61" fmla="*/ 54 h 116"/>
                  <a:gd name="T62" fmla="*/ 34 w 106"/>
                  <a:gd name="T63" fmla="*/ 54 h 116"/>
                  <a:gd name="T64" fmla="*/ 29 w 106"/>
                  <a:gd name="T65" fmla="*/ 46 h 116"/>
                  <a:gd name="T66" fmla="*/ 36 w 106"/>
                  <a:gd name="T67" fmla="*/ 42 h 116"/>
                  <a:gd name="T68" fmla="*/ 39 w 106"/>
                  <a:gd name="T69" fmla="*/ 41 h 116"/>
                  <a:gd name="T70" fmla="*/ 40 w 106"/>
                  <a:gd name="T71" fmla="*/ 38 h 116"/>
                  <a:gd name="T72" fmla="*/ 40 w 106"/>
                  <a:gd name="T73" fmla="*/ 37 h 116"/>
                  <a:gd name="T74" fmla="*/ 39 w 106"/>
                  <a:gd name="T75" fmla="*/ 37 h 116"/>
                  <a:gd name="T76" fmla="*/ 39 w 106"/>
                  <a:gd name="T77" fmla="*/ 36 h 116"/>
                  <a:gd name="T78" fmla="*/ 37 w 106"/>
                  <a:gd name="T79" fmla="*/ 34 h 116"/>
                  <a:gd name="T80" fmla="*/ 39 w 106"/>
                  <a:gd name="T81" fmla="*/ 26 h 116"/>
                  <a:gd name="T82" fmla="*/ 46 w 106"/>
                  <a:gd name="T83" fmla="*/ 28 h 116"/>
                  <a:gd name="T84" fmla="*/ 52 w 106"/>
                  <a:gd name="T85" fmla="*/ 28 h 116"/>
                  <a:gd name="T86" fmla="*/ 53 w 106"/>
                  <a:gd name="T87" fmla="*/ 27 h 116"/>
                  <a:gd name="T88" fmla="*/ 53 w 106"/>
                  <a:gd name="T89" fmla="*/ 27 h 116"/>
                  <a:gd name="T90" fmla="*/ 53 w 106"/>
                  <a:gd name="T91" fmla="*/ 26 h 116"/>
                  <a:gd name="T92" fmla="*/ 53 w 106"/>
                  <a:gd name="T93" fmla="*/ 25 h 116"/>
                  <a:gd name="T94" fmla="*/ 57 w 106"/>
                  <a:gd name="T95" fmla="*/ 18 h 116"/>
                  <a:gd name="T96" fmla="*/ 64 w 106"/>
                  <a:gd name="T97" fmla="*/ 23 h 116"/>
                  <a:gd name="T98" fmla="*/ 65 w 106"/>
                  <a:gd name="T99" fmla="*/ 28 h 116"/>
                  <a:gd name="T100" fmla="*/ 70 w 106"/>
                  <a:gd name="T101" fmla="*/ 28 h 116"/>
                  <a:gd name="T102" fmla="*/ 73 w 106"/>
                  <a:gd name="T103" fmla="*/ 26 h 116"/>
                  <a:gd name="T104" fmla="*/ 81 w 106"/>
                  <a:gd name="T105" fmla="*/ 33 h 116"/>
                  <a:gd name="T106" fmla="*/ 78 w 106"/>
                  <a:gd name="T107" fmla="*/ 36 h 116"/>
                  <a:gd name="T108" fmla="*/ 79 w 106"/>
                  <a:gd name="T109" fmla="*/ 42 h 116"/>
                  <a:gd name="T110" fmla="*/ 80 w 106"/>
                  <a:gd name="T111" fmla="*/ 42 h 116"/>
                  <a:gd name="T112" fmla="*/ 88 w 106"/>
                  <a:gd name="T113" fmla="*/ 4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6" h="116">
                    <a:moveTo>
                      <a:pt x="103" y="37"/>
                    </a:moveTo>
                    <a:cubicBezTo>
                      <a:pt x="95" y="0"/>
                      <a:pt x="58" y="2"/>
                      <a:pt x="58" y="2"/>
                    </a:cubicBezTo>
                    <a:cubicBezTo>
                      <a:pt x="33" y="1"/>
                      <a:pt x="20" y="15"/>
                      <a:pt x="20" y="15"/>
                    </a:cubicBezTo>
                    <a:cubicBezTo>
                      <a:pt x="14" y="20"/>
                      <a:pt x="4" y="43"/>
                      <a:pt x="9" y="47"/>
                    </a:cubicBezTo>
                    <a:cubicBezTo>
                      <a:pt x="13" y="50"/>
                      <a:pt x="11" y="53"/>
                      <a:pt x="11" y="53"/>
                    </a:cubicBezTo>
                    <a:cubicBezTo>
                      <a:pt x="11" y="53"/>
                      <a:pt x="9" y="60"/>
                      <a:pt x="5" y="65"/>
                    </a:cubicBezTo>
                    <a:cubicBezTo>
                      <a:pt x="0" y="69"/>
                      <a:pt x="1" y="71"/>
                      <a:pt x="1" y="71"/>
                    </a:cubicBezTo>
                    <a:cubicBezTo>
                      <a:pt x="1" y="78"/>
                      <a:pt x="10" y="76"/>
                      <a:pt x="11" y="77"/>
                    </a:cubicBezTo>
                    <a:cubicBezTo>
                      <a:pt x="11" y="78"/>
                      <a:pt x="8" y="81"/>
                      <a:pt x="8" y="83"/>
                    </a:cubicBezTo>
                    <a:cubicBezTo>
                      <a:pt x="8" y="84"/>
                      <a:pt x="11" y="86"/>
                      <a:pt x="11" y="86"/>
                    </a:cubicBezTo>
                    <a:cubicBezTo>
                      <a:pt x="11" y="90"/>
                      <a:pt x="11" y="90"/>
                      <a:pt x="11" y="90"/>
                    </a:cubicBezTo>
                    <a:cubicBezTo>
                      <a:pt x="11" y="90"/>
                      <a:pt x="15" y="93"/>
                      <a:pt x="12" y="95"/>
                    </a:cubicBezTo>
                    <a:cubicBezTo>
                      <a:pt x="8" y="97"/>
                      <a:pt x="9" y="102"/>
                      <a:pt x="9" y="102"/>
                    </a:cubicBezTo>
                    <a:cubicBezTo>
                      <a:pt x="10" y="110"/>
                      <a:pt x="29" y="106"/>
                      <a:pt x="29" y="106"/>
                    </a:cubicBezTo>
                    <a:cubicBezTo>
                      <a:pt x="39" y="106"/>
                      <a:pt x="42" y="116"/>
                      <a:pt x="42" y="116"/>
                    </a:cubicBezTo>
                    <a:cubicBezTo>
                      <a:pt x="93" y="116"/>
                      <a:pt x="93" y="116"/>
                      <a:pt x="93" y="116"/>
                    </a:cubicBezTo>
                    <a:cubicBezTo>
                      <a:pt x="92" y="109"/>
                      <a:pt x="91" y="106"/>
                      <a:pt x="90" y="101"/>
                    </a:cubicBezTo>
                    <a:cubicBezTo>
                      <a:pt x="88" y="83"/>
                      <a:pt x="95" y="78"/>
                      <a:pt x="101" y="67"/>
                    </a:cubicBezTo>
                    <a:cubicBezTo>
                      <a:pt x="106" y="58"/>
                      <a:pt x="103" y="37"/>
                      <a:pt x="103" y="37"/>
                    </a:cubicBezTo>
                    <a:close/>
                    <a:moveTo>
                      <a:pt x="88" y="50"/>
                    </a:moveTo>
                    <a:cubicBezTo>
                      <a:pt x="88" y="52"/>
                      <a:pt x="86" y="53"/>
                      <a:pt x="85" y="54"/>
                    </a:cubicBezTo>
                    <a:cubicBezTo>
                      <a:pt x="83" y="54"/>
                      <a:pt x="83" y="54"/>
                      <a:pt x="83" y="54"/>
                    </a:cubicBezTo>
                    <a:cubicBezTo>
                      <a:pt x="81" y="54"/>
                      <a:pt x="81" y="54"/>
                      <a:pt x="81" y="54"/>
                    </a:cubicBezTo>
                    <a:cubicBezTo>
                      <a:pt x="80" y="54"/>
                      <a:pt x="80" y="54"/>
                      <a:pt x="80" y="54"/>
                    </a:cubicBezTo>
                    <a:cubicBezTo>
                      <a:pt x="80" y="54"/>
                      <a:pt x="80" y="54"/>
                      <a:pt x="79" y="54"/>
                    </a:cubicBezTo>
                    <a:cubicBezTo>
                      <a:pt x="79" y="54"/>
                      <a:pt x="79" y="54"/>
                      <a:pt x="78" y="55"/>
                    </a:cubicBezTo>
                    <a:cubicBezTo>
                      <a:pt x="77" y="56"/>
                      <a:pt x="77" y="58"/>
                      <a:pt x="78" y="60"/>
                    </a:cubicBezTo>
                    <a:cubicBezTo>
                      <a:pt x="78" y="60"/>
                      <a:pt x="78" y="60"/>
                      <a:pt x="78" y="60"/>
                    </a:cubicBezTo>
                    <a:cubicBezTo>
                      <a:pt x="79" y="60"/>
                      <a:pt x="79" y="60"/>
                      <a:pt x="79" y="60"/>
                    </a:cubicBezTo>
                    <a:cubicBezTo>
                      <a:pt x="80" y="62"/>
                      <a:pt x="80" y="62"/>
                      <a:pt x="80" y="62"/>
                    </a:cubicBezTo>
                    <a:cubicBezTo>
                      <a:pt x="81" y="62"/>
                      <a:pt x="81" y="62"/>
                      <a:pt x="81" y="62"/>
                    </a:cubicBezTo>
                    <a:cubicBezTo>
                      <a:pt x="82" y="64"/>
                      <a:pt x="82" y="66"/>
                      <a:pt x="81" y="68"/>
                    </a:cubicBezTo>
                    <a:cubicBezTo>
                      <a:pt x="78" y="70"/>
                      <a:pt x="78" y="70"/>
                      <a:pt x="78" y="70"/>
                    </a:cubicBezTo>
                    <a:cubicBezTo>
                      <a:pt x="77" y="71"/>
                      <a:pt x="74" y="72"/>
                      <a:pt x="73" y="70"/>
                    </a:cubicBezTo>
                    <a:cubicBezTo>
                      <a:pt x="72" y="69"/>
                      <a:pt x="72" y="69"/>
                      <a:pt x="72" y="69"/>
                    </a:cubicBezTo>
                    <a:cubicBezTo>
                      <a:pt x="71" y="68"/>
                      <a:pt x="71" y="68"/>
                      <a:pt x="71" y="68"/>
                    </a:cubicBezTo>
                    <a:cubicBezTo>
                      <a:pt x="70" y="67"/>
                      <a:pt x="70" y="67"/>
                      <a:pt x="70" y="67"/>
                    </a:cubicBezTo>
                    <a:cubicBezTo>
                      <a:pt x="70" y="67"/>
                      <a:pt x="70" y="67"/>
                      <a:pt x="70" y="67"/>
                    </a:cubicBezTo>
                    <a:cubicBezTo>
                      <a:pt x="69" y="67"/>
                      <a:pt x="69" y="67"/>
                      <a:pt x="68" y="67"/>
                    </a:cubicBezTo>
                    <a:cubicBezTo>
                      <a:pt x="68" y="67"/>
                      <a:pt x="68" y="67"/>
                      <a:pt x="68" y="67"/>
                    </a:cubicBezTo>
                    <a:cubicBezTo>
                      <a:pt x="68" y="67"/>
                      <a:pt x="68" y="67"/>
                      <a:pt x="68" y="67"/>
                    </a:cubicBezTo>
                    <a:cubicBezTo>
                      <a:pt x="67" y="67"/>
                      <a:pt x="67" y="67"/>
                      <a:pt x="67" y="67"/>
                    </a:cubicBezTo>
                    <a:cubicBezTo>
                      <a:pt x="67" y="67"/>
                      <a:pt x="67" y="67"/>
                      <a:pt x="67" y="67"/>
                    </a:cubicBezTo>
                    <a:cubicBezTo>
                      <a:pt x="66" y="67"/>
                      <a:pt x="66" y="67"/>
                      <a:pt x="66" y="67"/>
                    </a:cubicBezTo>
                    <a:cubicBezTo>
                      <a:pt x="66" y="67"/>
                      <a:pt x="66" y="67"/>
                      <a:pt x="66" y="67"/>
                    </a:cubicBezTo>
                    <a:cubicBezTo>
                      <a:pt x="66" y="67"/>
                      <a:pt x="66" y="67"/>
                      <a:pt x="66" y="67"/>
                    </a:cubicBezTo>
                    <a:cubicBezTo>
                      <a:pt x="66" y="67"/>
                      <a:pt x="66" y="67"/>
                      <a:pt x="66" y="67"/>
                    </a:cubicBezTo>
                    <a:cubicBezTo>
                      <a:pt x="66" y="67"/>
                      <a:pt x="66" y="67"/>
                      <a:pt x="66" y="67"/>
                    </a:cubicBezTo>
                    <a:cubicBezTo>
                      <a:pt x="66" y="67"/>
                      <a:pt x="66" y="67"/>
                      <a:pt x="66" y="67"/>
                    </a:cubicBezTo>
                    <a:cubicBezTo>
                      <a:pt x="65" y="67"/>
                      <a:pt x="65" y="68"/>
                      <a:pt x="65" y="68"/>
                    </a:cubicBezTo>
                    <a:cubicBezTo>
                      <a:pt x="65" y="68"/>
                      <a:pt x="65" y="68"/>
                      <a:pt x="65" y="68"/>
                    </a:cubicBezTo>
                    <a:cubicBezTo>
                      <a:pt x="65" y="68"/>
                      <a:pt x="65" y="68"/>
                      <a:pt x="65" y="68"/>
                    </a:cubicBezTo>
                    <a:cubicBezTo>
                      <a:pt x="64" y="69"/>
                      <a:pt x="64" y="69"/>
                      <a:pt x="64" y="70"/>
                    </a:cubicBezTo>
                    <a:cubicBezTo>
                      <a:pt x="64" y="70"/>
                      <a:pt x="64" y="70"/>
                      <a:pt x="64" y="70"/>
                    </a:cubicBezTo>
                    <a:cubicBezTo>
                      <a:pt x="64" y="71"/>
                      <a:pt x="64" y="71"/>
                      <a:pt x="64" y="71"/>
                    </a:cubicBezTo>
                    <a:cubicBezTo>
                      <a:pt x="64" y="73"/>
                      <a:pt x="64" y="73"/>
                      <a:pt x="64" y="73"/>
                    </a:cubicBezTo>
                    <a:cubicBezTo>
                      <a:pt x="64" y="74"/>
                      <a:pt x="64" y="74"/>
                      <a:pt x="64" y="74"/>
                    </a:cubicBezTo>
                    <a:cubicBezTo>
                      <a:pt x="64" y="76"/>
                      <a:pt x="62" y="77"/>
                      <a:pt x="60" y="78"/>
                    </a:cubicBezTo>
                    <a:cubicBezTo>
                      <a:pt x="57" y="78"/>
                      <a:pt x="57" y="78"/>
                      <a:pt x="57" y="78"/>
                    </a:cubicBezTo>
                    <a:cubicBezTo>
                      <a:pt x="55" y="77"/>
                      <a:pt x="53" y="76"/>
                      <a:pt x="53" y="74"/>
                    </a:cubicBezTo>
                    <a:cubicBezTo>
                      <a:pt x="53" y="73"/>
                      <a:pt x="53" y="73"/>
                      <a:pt x="53" y="73"/>
                    </a:cubicBezTo>
                    <a:cubicBezTo>
                      <a:pt x="53" y="71"/>
                      <a:pt x="53" y="71"/>
                      <a:pt x="53" y="71"/>
                    </a:cubicBezTo>
                    <a:cubicBezTo>
                      <a:pt x="53" y="70"/>
                      <a:pt x="53" y="70"/>
                      <a:pt x="53" y="70"/>
                    </a:cubicBezTo>
                    <a:cubicBezTo>
                      <a:pt x="53" y="69"/>
                      <a:pt x="52" y="68"/>
                      <a:pt x="52" y="68"/>
                    </a:cubicBezTo>
                    <a:cubicBezTo>
                      <a:pt x="51" y="67"/>
                      <a:pt x="50" y="67"/>
                      <a:pt x="49" y="67"/>
                    </a:cubicBezTo>
                    <a:cubicBezTo>
                      <a:pt x="49" y="67"/>
                      <a:pt x="49" y="67"/>
                      <a:pt x="49" y="67"/>
                    </a:cubicBezTo>
                    <a:cubicBezTo>
                      <a:pt x="49" y="67"/>
                      <a:pt x="49" y="67"/>
                      <a:pt x="49" y="67"/>
                    </a:cubicBezTo>
                    <a:cubicBezTo>
                      <a:pt x="48" y="67"/>
                      <a:pt x="48" y="67"/>
                      <a:pt x="48" y="67"/>
                    </a:cubicBezTo>
                    <a:cubicBezTo>
                      <a:pt x="48" y="67"/>
                      <a:pt x="48" y="67"/>
                      <a:pt x="48" y="67"/>
                    </a:cubicBezTo>
                    <a:cubicBezTo>
                      <a:pt x="48" y="67"/>
                      <a:pt x="48" y="67"/>
                      <a:pt x="48" y="67"/>
                    </a:cubicBezTo>
                    <a:cubicBezTo>
                      <a:pt x="48" y="67"/>
                      <a:pt x="48" y="67"/>
                      <a:pt x="48" y="67"/>
                    </a:cubicBezTo>
                    <a:cubicBezTo>
                      <a:pt x="48" y="67"/>
                      <a:pt x="48" y="67"/>
                      <a:pt x="48" y="67"/>
                    </a:cubicBezTo>
                    <a:cubicBezTo>
                      <a:pt x="48" y="67"/>
                      <a:pt x="48" y="67"/>
                      <a:pt x="48" y="67"/>
                    </a:cubicBezTo>
                    <a:cubicBezTo>
                      <a:pt x="48" y="67"/>
                      <a:pt x="48" y="67"/>
                      <a:pt x="48" y="67"/>
                    </a:cubicBezTo>
                    <a:cubicBezTo>
                      <a:pt x="48" y="67"/>
                      <a:pt x="47" y="67"/>
                      <a:pt x="47" y="67"/>
                    </a:cubicBezTo>
                    <a:cubicBezTo>
                      <a:pt x="47" y="67"/>
                      <a:pt x="47" y="67"/>
                      <a:pt x="47" y="67"/>
                    </a:cubicBezTo>
                    <a:cubicBezTo>
                      <a:pt x="47" y="67"/>
                      <a:pt x="47" y="67"/>
                      <a:pt x="47" y="67"/>
                    </a:cubicBezTo>
                    <a:cubicBezTo>
                      <a:pt x="47" y="67"/>
                      <a:pt x="47" y="67"/>
                      <a:pt x="47" y="67"/>
                    </a:cubicBezTo>
                    <a:cubicBezTo>
                      <a:pt x="47" y="67"/>
                      <a:pt x="47" y="67"/>
                      <a:pt x="47" y="67"/>
                    </a:cubicBezTo>
                    <a:cubicBezTo>
                      <a:pt x="47" y="67"/>
                      <a:pt x="47" y="67"/>
                      <a:pt x="47" y="67"/>
                    </a:cubicBezTo>
                    <a:cubicBezTo>
                      <a:pt x="45" y="69"/>
                      <a:pt x="45" y="69"/>
                      <a:pt x="45" y="69"/>
                    </a:cubicBezTo>
                    <a:cubicBezTo>
                      <a:pt x="44" y="70"/>
                      <a:pt x="44" y="70"/>
                      <a:pt x="44" y="70"/>
                    </a:cubicBezTo>
                    <a:cubicBezTo>
                      <a:pt x="42" y="72"/>
                      <a:pt x="40" y="71"/>
                      <a:pt x="39" y="70"/>
                    </a:cubicBezTo>
                    <a:cubicBezTo>
                      <a:pt x="36" y="68"/>
                      <a:pt x="36" y="68"/>
                      <a:pt x="36" y="68"/>
                    </a:cubicBezTo>
                    <a:cubicBezTo>
                      <a:pt x="35" y="66"/>
                      <a:pt x="35" y="64"/>
                      <a:pt x="36" y="62"/>
                    </a:cubicBezTo>
                    <a:cubicBezTo>
                      <a:pt x="37" y="62"/>
                      <a:pt x="37" y="62"/>
                      <a:pt x="37" y="62"/>
                    </a:cubicBezTo>
                    <a:cubicBezTo>
                      <a:pt x="38" y="60"/>
                      <a:pt x="38" y="60"/>
                      <a:pt x="38" y="60"/>
                    </a:cubicBezTo>
                    <a:cubicBezTo>
                      <a:pt x="38" y="60"/>
                      <a:pt x="38" y="60"/>
                      <a:pt x="38" y="60"/>
                    </a:cubicBezTo>
                    <a:cubicBezTo>
                      <a:pt x="39" y="60"/>
                      <a:pt x="39" y="60"/>
                      <a:pt x="39" y="60"/>
                    </a:cubicBezTo>
                    <a:cubicBezTo>
                      <a:pt x="39" y="59"/>
                      <a:pt x="40" y="58"/>
                      <a:pt x="40" y="57"/>
                    </a:cubicBezTo>
                    <a:cubicBezTo>
                      <a:pt x="40" y="57"/>
                      <a:pt x="40" y="57"/>
                      <a:pt x="40" y="57"/>
                    </a:cubicBezTo>
                    <a:cubicBezTo>
                      <a:pt x="40" y="56"/>
                      <a:pt x="39" y="54"/>
                      <a:pt x="37" y="54"/>
                    </a:cubicBezTo>
                    <a:cubicBezTo>
                      <a:pt x="37" y="54"/>
                      <a:pt x="37" y="54"/>
                      <a:pt x="37" y="54"/>
                    </a:cubicBezTo>
                    <a:cubicBezTo>
                      <a:pt x="37" y="54"/>
                      <a:pt x="37" y="54"/>
                      <a:pt x="37" y="54"/>
                    </a:cubicBezTo>
                    <a:cubicBezTo>
                      <a:pt x="37" y="54"/>
                      <a:pt x="37" y="54"/>
                      <a:pt x="36" y="54"/>
                    </a:cubicBezTo>
                    <a:cubicBezTo>
                      <a:pt x="34" y="54"/>
                      <a:pt x="34" y="54"/>
                      <a:pt x="34" y="54"/>
                    </a:cubicBezTo>
                    <a:cubicBezTo>
                      <a:pt x="32" y="54"/>
                      <a:pt x="32" y="54"/>
                      <a:pt x="32" y="54"/>
                    </a:cubicBezTo>
                    <a:cubicBezTo>
                      <a:pt x="30" y="53"/>
                      <a:pt x="29" y="52"/>
                      <a:pt x="29" y="50"/>
                    </a:cubicBezTo>
                    <a:cubicBezTo>
                      <a:pt x="29" y="46"/>
                      <a:pt x="29" y="46"/>
                      <a:pt x="29" y="46"/>
                    </a:cubicBezTo>
                    <a:cubicBezTo>
                      <a:pt x="29" y="44"/>
                      <a:pt x="30" y="43"/>
                      <a:pt x="32" y="42"/>
                    </a:cubicBezTo>
                    <a:cubicBezTo>
                      <a:pt x="34" y="42"/>
                      <a:pt x="34" y="42"/>
                      <a:pt x="34" y="42"/>
                    </a:cubicBezTo>
                    <a:cubicBezTo>
                      <a:pt x="36" y="42"/>
                      <a:pt x="36" y="42"/>
                      <a:pt x="36" y="42"/>
                    </a:cubicBezTo>
                    <a:cubicBezTo>
                      <a:pt x="36" y="42"/>
                      <a:pt x="36" y="42"/>
                      <a:pt x="36" y="42"/>
                    </a:cubicBezTo>
                    <a:cubicBezTo>
                      <a:pt x="37" y="42"/>
                      <a:pt x="38" y="42"/>
                      <a:pt x="39" y="41"/>
                    </a:cubicBezTo>
                    <a:cubicBezTo>
                      <a:pt x="39" y="41"/>
                      <a:pt x="39" y="41"/>
                      <a:pt x="39" y="41"/>
                    </a:cubicBezTo>
                    <a:cubicBezTo>
                      <a:pt x="39" y="40"/>
                      <a:pt x="40" y="39"/>
                      <a:pt x="40" y="38"/>
                    </a:cubicBezTo>
                    <a:cubicBezTo>
                      <a:pt x="40" y="38"/>
                      <a:pt x="40" y="38"/>
                      <a:pt x="40" y="38"/>
                    </a:cubicBezTo>
                    <a:cubicBezTo>
                      <a:pt x="40" y="38"/>
                      <a:pt x="40" y="38"/>
                      <a:pt x="40" y="38"/>
                    </a:cubicBezTo>
                    <a:cubicBezTo>
                      <a:pt x="40" y="38"/>
                      <a:pt x="40" y="38"/>
                      <a:pt x="40" y="38"/>
                    </a:cubicBezTo>
                    <a:cubicBezTo>
                      <a:pt x="40" y="38"/>
                      <a:pt x="40" y="38"/>
                      <a:pt x="40" y="38"/>
                    </a:cubicBezTo>
                    <a:cubicBezTo>
                      <a:pt x="40" y="37"/>
                      <a:pt x="40" y="37"/>
                      <a:pt x="40" y="37"/>
                    </a:cubicBezTo>
                    <a:cubicBezTo>
                      <a:pt x="39" y="37"/>
                      <a:pt x="39" y="37"/>
                      <a:pt x="39" y="37"/>
                    </a:cubicBezTo>
                    <a:cubicBezTo>
                      <a:pt x="39" y="37"/>
                      <a:pt x="39" y="37"/>
                      <a:pt x="39" y="37"/>
                    </a:cubicBezTo>
                    <a:cubicBezTo>
                      <a:pt x="39" y="37"/>
                      <a:pt x="39" y="37"/>
                      <a:pt x="39" y="37"/>
                    </a:cubicBezTo>
                    <a:cubicBezTo>
                      <a:pt x="39" y="37"/>
                      <a:pt x="39" y="37"/>
                      <a:pt x="39" y="37"/>
                    </a:cubicBezTo>
                    <a:cubicBezTo>
                      <a:pt x="39" y="37"/>
                      <a:pt x="39" y="37"/>
                      <a:pt x="39" y="37"/>
                    </a:cubicBezTo>
                    <a:cubicBezTo>
                      <a:pt x="39" y="37"/>
                      <a:pt x="39" y="37"/>
                      <a:pt x="39" y="36"/>
                    </a:cubicBezTo>
                    <a:cubicBezTo>
                      <a:pt x="39" y="36"/>
                      <a:pt x="39" y="36"/>
                      <a:pt x="39" y="36"/>
                    </a:cubicBezTo>
                    <a:cubicBezTo>
                      <a:pt x="39" y="36"/>
                      <a:pt x="39" y="36"/>
                      <a:pt x="39" y="36"/>
                    </a:cubicBezTo>
                    <a:cubicBezTo>
                      <a:pt x="37" y="34"/>
                      <a:pt x="37" y="34"/>
                      <a:pt x="37" y="34"/>
                    </a:cubicBezTo>
                    <a:cubicBezTo>
                      <a:pt x="36" y="33"/>
                      <a:pt x="36" y="33"/>
                      <a:pt x="36" y="33"/>
                    </a:cubicBezTo>
                    <a:cubicBezTo>
                      <a:pt x="35" y="32"/>
                      <a:pt x="35" y="30"/>
                      <a:pt x="36" y="28"/>
                    </a:cubicBezTo>
                    <a:cubicBezTo>
                      <a:pt x="39" y="26"/>
                      <a:pt x="39" y="26"/>
                      <a:pt x="39" y="26"/>
                    </a:cubicBezTo>
                    <a:cubicBezTo>
                      <a:pt x="40" y="24"/>
                      <a:pt x="42" y="24"/>
                      <a:pt x="44" y="26"/>
                    </a:cubicBezTo>
                    <a:cubicBezTo>
                      <a:pt x="45" y="26"/>
                      <a:pt x="45" y="26"/>
                      <a:pt x="45" y="26"/>
                    </a:cubicBezTo>
                    <a:cubicBezTo>
                      <a:pt x="46" y="28"/>
                      <a:pt x="46" y="28"/>
                      <a:pt x="46" y="28"/>
                    </a:cubicBezTo>
                    <a:cubicBezTo>
                      <a:pt x="47" y="28"/>
                      <a:pt x="47" y="28"/>
                      <a:pt x="47" y="28"/>
                    </a:cubicBezTo>
                    <a:cubicBezTo>
                      <a:pt x="47" y="29"/>
                      <a:pt x="48" y="29"/>
                      <a:pt x="49" y="29"/>
                    </a:cubicBezTo>
                    <a:cubicBezTo>
                      <a:pt x="50" y="29"/>
                      <a:pt x="51" y="29"/>
                      <a:pt x="52" y="28"/>
                    </a:cubicBezTo>
                    <a:cubicBezTo>
                      <a:pt x="52" y="28"/>
                      <a:pt x="52" y="28"/>
                      <a:pt x="52" y="27"/>
                    </a:cubicBezTo>
                    <a:cubicBezTo>
                      <a:pt x="52" y="27"/>
                      <a:pt x="52" y="27"/>
                      <a:pt x="52" y="27"/>
                    </a:cubicBezTo>
                    <a:cubicBezTo>
                      <a:pt x="52" y="27"/>
                      <a:pt x="52" y="27"/>
                      <a:pt x="53" y="27"/>
                    </a:cubicBezTo>
                    <a:cubicBezTo>
                      <a:pt x="53" y="27"/>
                      <a:pt x="53" y="27"/>
                      <a:pt x="53" y="27"/>
                    </a:cubicBezTo>
                    <a:cubicBezTo>
                      <a:pt x="53" y="27"/>
                      <a:pt x="53" y="27"/>
                      <a:pt x="53" y="27"/>
                    </a:cubicBezTo>
                    <a:cubicBezTo>
                      <a:pt x="53" y="27"/>
                      <a:pt x="53" y="27"/>
                      <a:pt x="53" y="27"/>
                    </a:cubicBezTo>
                    <a:cubicBezTo>
                      <a:pt x="53" y="26"/>
                      <a:pt x="53" y="26"/>
                      <a:pt x="53" y="26"/>
                    </a:cubicBezTo>
                    <a:cubicBezTo>
                      <a:pt x="53" y="26"/>
                      <a:pt x="53" y="26"/>
                      <a:pt x="53" y="26"/>
                    </a:cubicBezTo>
                    <a:cubicBezTo>
                      <a:pt x="53" y="26"/>
                      <a:pt x="53" y="26"/>
                      <a:pt x="53" y="26"/>
                    </a:cubicBezTo>
                    <a:cubicBezTo>
                      <a:pt x="53" y="26"/>
                      <a:pt x="53" y="26"/>
                      <a:pt x="53" y="26"/>
                    </a:cubicBezTo>
                    <a:cubicBezTo>
                      <a:pt x="53" y="26"/>
                      <a:pt x="53" y="26"/>
                      <a:pt x="53" y="26"/>
                    </a:cubicBezTo>
                    <a:cubicBezTo>
                      <a:pt x="53" y="25"/>
                      <a:pt x="53" y="25"/>
                      <a:pt x="53" y="25"/>
                    </a:cubicBezTo>
                    <a:cubicBezTo>
                      <a:pt x="53" y="23"/>
                      <a:pt x="53" y="23"/>
                      <a:pt x="53" y="23"/>
                    </a:cubicBezTo>
                    <a:cubicBezTo>
                      <a:pt x="53" y="22"/>
                      <a:pt x="53" y="22"/>
                      <a:pt x="53" y="22"/>
                    </a:cubicBezTo>
                    <a:cubicBezTo>
                      <a:pt x="53" y="20"/>
                      <a:pt x="55" y="18"/>
                      <a:pt x="57" y="18"/>
                    </a:cubicBezTo>
                    <a:cubicBezTo>
                      <a:pt x="60" y="18"/>
                      <a:pt x="60" y="18"/>
                      <a:pt x="60" y="18"/>
                    </a:cubicBezTo>
                    <a:cubicBezTo>
                      <a:pt x="62" y="18"/>
                      <a:pt x="64" y="20"/>
                      <a:pt x="64" y="22"/>
                    </a:cubicBezTo>
                    <a:cubicBezTo>
                      <a:pt x="64" y="23"/>
                      <a:pt x="64" y="23"/>
                      <a:pt x="64" y="23"/>
                    </a:cubicBezTo>
                    <a:cubicBezTo>
                      <a:pt x="64" y="25"/>
                      <a:pt x="64" y="25"/>
                      <a:pt x="64" y="25"/>
                    </a:cubicBezTo>
                    <a:cubicBezTo>
                      <a:pt x="64" y="26"/>
                      <a:pt x="64" y="26"/>
                      <a:pt x="64" y="26"/>
                    </a:cubicBezTo>
                    <a:cubicBezTo>
                      <a:pt x="64" y="27"/>
                      <a:pt x="64" y="28"/>
                      <a:pt x="65" y="28"/>
                    </a:cubicBezTo>
                    <a:cubicBezTo>
                      <a:pt x="65" y="29"/>
                      <a:pt x="66" y="29"/>
                      <a:pt x="66" y="29"/>
                    </a:cubicBezTo>
                    <a:cubicBezTo>
                      <a:pt x="67" y="29"/>
                      <a:pt x="69" y="29"/>
                      <a:pt x="70" y="28"/>
                    </a:cubicBezTo>
                    <a:cubicBezTo>
                      <a:pt x="70" y="28"/>
                      <a:pt x="70" y="28"/>
                      <a:pt x="70" y="28"/>
                    </a:cubicBezTo>
                    <a:cubicBezTo>
                      <a:pt x="70" y="28"/>
                      <a:pt x="70" y="28"/>
                      <a:pt x="70" y="28"/>
                    </a:cubicBezTo>
                    <a:cubicBezTo>
                      <a:pt x="72" y="26"/>
                      <a:pt x="72" y="26"/>
                      <a:pt x="72" y="26"/>
                    </a:cubicBezTo>
                    <a:cubicBezTo>
                      <a:pt x="73" y="26"/>
                      <a:pt x="73" y="26"/>
                      <a:pt x="73" y="26"/>
                    </a:cubicBezTo>
                    <a:cubicBezTo>
                      <a:pt x="74" y="24"/>
                      <a:pt x="77" y="24"/>
                      <a:pt x="78" y="26"/>
                    </a:cubicBezTo>
                    <a:cubicBezTo>
                      <a:pt x="81" y="28"/>
                      <a:pt x="81" y="28"/>
                      <a:pt x="81" y="28"/>
                    </a:cubicBezTo>
                    <a:cubicBezTo>
                      <a:pt x="82" y="30"/>
                      <a:pt x="82" y="32"/>
                      <a:pt x="81" y="33"/>
                    </a:cubicBezTo>
                    <a:cubicBezTo>
                      <a:pt x="80" y="34"/>
                      <a:pt x="80" y="34"/>
                      <a:pt x="80" y="34"/>
                    </a:cubicBezTo>
                    <a:cubicBezTo>
                      <a:pt x="79" y="36"/>
                      <a:pt x="79" y="36"/>
                      <a:pt x="79" y="36"/>
                    </a:cubicBezTo>
                    <a:cubicBezTo>
                      <a:pt x="78" y="36"/>
                      <a:pt x="78" y="36"/>
                      <a:pt x="78" y="36"/>
                    </a:cubicBezTo>
                    <a:cubicBezTo>
                      <a:pt x="78" y="37"/>
                      <a:pt x="77" y="37"/>
                      <a:pt x="77" y="37"/>
                    </a:cubicBezTo>
                    <a:cubicBezTo>
                      <a:pt x="77" y="38"/>
                      <a:pt x="77" y="38"/>
                      <a:pt x="77" y="39"/>
                    </a:cubicBezTo>
                    <a:cubicBezTo>
                      <a:pt x="77" y="40"/>
                      <a:pt x="78" y="41"/>
                      <a:pt x="79" y="42"/>
                    </a:cubicBezTo>
                    <a:cubicBezTo>
                      <a:pt x="79" y="42"/>
                      <a:pt x="79" y="42"/>
                      <a:pt x="79" y="42"/>
                    </a:cubicBezTo>
                    <a:cubicBezTo>
                      <a:pt x="79" y="42"/>
                      <a:pt x="80" y="42"/>
                      <a:pt x="80" y="42"/>
                    </a:cubicBezTo>
                    <a:cubicBezTo>
                      <a:pt x="80" y="42"/>
                      <a:pt x="80" y="42"/>
                      <a:pt x="80" y="42"/>
                    </a:cubicBezTo>
                    <a:cubicBezTo>
                      <a:pt x="83" y="42"/>
                      <a:pt x="83" y="42"/>
                      <a:pt x="83" y="42"/>
                    </a:cubicBezTo>
                    <a:cubicBezTo>
                      <a:pt x="85" y="42"/>
                      <a:pt x="85" y="42"/>
                      <a:pt x="85" y="42"/>
                    </a:cubicBezTo>
                    <a:cubicBezTo>
                      <a:pt x="86" y="43"/>
                      <a:pt x="88" y="44"/>
                      <a:pt x="88" y="46"/>
                    </a:cubicBezTo>
                    <a:lnTo>
                      <a:pt x="88" y="50"/>
                    </a:ln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pic>
        <p:nvPicPr>
          <p:cNvPr id="1028" name="Picture 4" descr="The World's Most Average Faces | Average face, Interesting faces, Face">
            <a:extLst>
              <a:ext uri="{FF2B5EF4-FFF2-40B4-BE49-F238E27FC236}">
                <a16:creationId xmlns:a16="http://schemas.microsoft.com/office/drawing/2014/main" id="{5C9BA00E-B190-C240-949D-C3262CB4F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831" y="814170"/>
            <a:ext cx="2147895" cy="188340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xample of AOIs for one face (human infant). AOIs include three... |  Download Scientific Diagram">
            <a:extLst>
              <a:ext uri="{FF2B5EF4-FFF2-40B4-BE49-F238E27FC236}">
                <a16:creationId xmlns:a16="http://schemas.microsoft.com/office/drawing/2014/main" id="{0837C201-72FF-D34E-AE22-2328CEAE03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020" y="3006007"/>
            <a:ext cx="2203577" cy="159152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8764668" y="4674079"/>
            <a:ext cx="30908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1</a:t>
            </a:r>
          </a:p>
        </p:txBody>
      </p:sp>
    </p:spTree>
    <p:extLst>
      <p:ext uri="{BB962C8B-B14F-4D97-AF65-F5344CB8AC3E}">
        <p14:creationId xmlns:p14="http://schemas.microsoft.com/office/powerpoint/2010/main" val="1577046356"/>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1" y="-23594"/>
            <a:ext cx="9144000" cy="98658"/>
            <a:chOff x="1821110" y="4410724"/>
            <a:chExt cx="7275765" cy="76200"/>
          </a:xfrm>
          <a:solidFill>
            <a:schemeClr val="accent6">
              <a:lumMod val="75000"/>
            </a:schemeClr>
          </a:solidFill>
        </p:grpSpPr>
        <p:sp>
          <p:nvSpPr>
            <p:cNvPr id="21" name="Rectangle 20"/>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1784098" y="938219"/>
            <a:ext cx="7464077" cy="2638518"/>
            <a:chOff x="1937412" y="1419623"/>
            <a:chExt cx="7464077" cy="2677625"/>
          </a:xfrm>
        </p:grpSpPr>
        <p:sp>
          <p:nvSpPr>
            <p:cNvPr id="12" name="Google Shape;210;p33"/>
            <p:cNvSpPr txBox="1">
              <a:spLocks/>
            </p:cNvSpPr>
            <p:nvPr/>
          </p:nvSpPr>
          <p:spPr>
            <a:xfrm>
              <a:off x="2514138" y="1419623"/>
              <a:ext cx="6887351" cy="2677625"/>
            </a:xfrm>
            <a:prstGeom prst="rect">
              <a:avLst/>
            </a:prstGeom>
            <a:noFill/>
            <a:ln>
              <a:noFill/>
            </a:ln>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spcBef>
                  <a:spcPts val="0"/>
                </a:spcBef>
                <a:spcAft>
                  <a:spcPts val="600"/>
                </a:spcAft>
                <a:buClr>
                  <a:schemeClr val="dk1"/>
                </a:buClr>
                <a:buSzPts val="2600"/>
                <a:buNone/>
              </a:pPr>
              <a:r>
                <a:rPr lang="en-US" sz="3000" b="1">
                  <a:solidFill>
                    <a:srgbClr val="002060"/>
                  </a:solidFill>
                  <a:latin typeface="Arial" panose="020B0604020202020204" pitchFamily="34" charset="0"/>
                  <a:cs typeface="Arial" panose="020B0604020202020204" pitchFamily="34" charset="0"/>
                </a:rPr>
                <a:t>Mô tả chức năng</a:t>
              </a:r>
            </a:p>
            <a:p>
              <a:pPr marL="0" indent="0" algn="just">
                <a:lnSpc>
                  <a:spcPct val="150000"/>
                </a:lnSpc>
                <a:spcBef>
                  <a:spcPts val="0"/>
                </a:spcBef>
                <a:spcAft>
                  <a:spcPts val="600"/>
                </a:spcAft>
                <a:buClr>
                  <a:schemeClr val="dk1"/>
                </a:buClr>
                <a:buSzPts val="2600"/>
                <a:buNone/>
              </a:pPr>
              <a:r>
                <a:rPr lang="en-US" sz="3000" b="1">
                  <a:solidFill>
                    <a:srgbClr val="002060"/>
                  </a:solidFill>
                  <a:latin typeface="Arial" panose="020B0604020202020204" pitchFamily="34" charset="0"/>
                  <a:cs typeface="Arial" panose="020B0604020202020204" pitchFamily="34" charset="0"/>
                </a:rPr>
                <a:t>Lưu đồ giải thuật</a:t>
              </a:r>
            </a:p>
            <a:p>
              <a:pPr marL="0" indent="0" algn="just">
                <a:lnSpc>
                  <a:spcPct val="150000"/>
                </a:lnSpc>
                <a:spcBef>
                  <a:spcPts val="0"/>
                </a:spcBef>
                <a:spcAft>
                  <a:spcPts val="600"/>
                </a:spcAft>
                <a:buClr>
                  <a:schemeClr val="dk1"/>
                </a:buClr>
                <a:buSzPts val="2600"/>
                <a:buNone/>
              </a:pPr>
              <a:r>
                <a:rPr lang="en-US" sz="3000" b="1">
                  <a:solidFill>
                    <a:srgbClr val="002060"/>
                  </a:solidFill>
                  <a:latin typeface="Arial" panose="020B0604020202020204" pitchFamily="34" charset="0"/>
                  <a:cs typeface="Arial" panose="020B0604020202020204" pitchFamily="34" charset="0"/>
                </a:rPr>
                <a:t>Thiết kế server</a:t>
              </a:r>
            </a:p>
            <a:p>
              <a:pPr marL="0" indent="0" algn="just">
                <a:lnSpc>
                  <a:spcPct val="150000"/>
                </a:lnSpc>
                <a:spcBef>
                  <a:spcPts val="0"/>
                </a:spcBef>
                <a:spcAft>
                  <a:spcPts val="600"/>
                </a:spcAft>
                <a:buClr>
                  <a:schemeClr val="dk1"/>
                </a:buClr>
                <a:buSzPts val="2600"/>
                <a:buNone/>
              </a:pPr>
              <a:r>
                <a:rPr lang="en-US" sz="3000" b="1">
                  <a:solidFill>
                    <a:srgbClr val="002060"/>
                  </a:solidFill>
                  <a:latin typeface="Arial" panose="020B0604020202020204" pitchFamily="34" charset="0"/>
                  <a:cs typeface="Arial" panose="020B0604020202020204" pitchFamily="34" charset="0"/>
                </a:rPr>
                <a:t>Tổng hợp phương thức</a:t>
              </a:r>
            </a:p>
          </p:txBody>
        </p:sp>
        <p:sp>
          <p:nvSpPr>
            <p:cNvPr id="3" name="Oval 2"/>
            <p:cNvSpPr/>
            <p:nvPr/>
          </p:nvSpPr>
          <p:spPr>
            <a:xfrm>
              <a:off x="1937412" y="1658736"/>
              <a:ext cx="360040" cy="360040"/>
            </a:xfrm>
            <a:prstGeom prst="ellipse">
              <a:avLst/>
            </a:prstGeom>
            <a:ln w="38100">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a:solidFill>
                    <a:schemeClr val="accent6">
                      <a:lumMod val="75000"/>
                    </a:schemeClr>
                  </a:solidFill>
                  <a:latin typeface="Arial" panose="020B0604020202020204" pitchFamily="34" charset="0"/>
                  <a:cs typeface="Arial" panose="020B0604020202020204" pitchFamily="34" charset="0"/>
                </a:rPr>
                <a:t>1</a:t>
              </a:r>
            </a:p>
          </p:txBody>
        </p:sp>
        <p:sp>
          <p:nvSpPr>
            <p:cNvPr id="27" name="Oval 26"/>
            <p:cNvSpPr/>
            <p:nvPr/>
          </p:nvSpPr>
          <p:spPr>
            <a:xfrm>
              <a:off x="1937412" y="2420972"/>
              <a:ext cx="360040" cy="360040"/>
            </a:xfrm>
            <a:prstGeom prst="ellipse">
              <a:avLst/>
            </a:prstGeom>
            <a:ln w="38100">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a:solidFill>
                    <a:schemeClr val="accent6">
                      <a:lumMod val="75000"/>
                    </a:schemeClr>
                  </a:solidFill>
                  <a:latin typeface="Arial" panose="020B0604020202020204" pitchFamily="34" charset="0"/>
                  <a:cs typeface="Arial" panose="020B0604020202020204" pitchFamily="34" charset="0"/>
                </a:rPr>
                <a:t>2</a:t>
              </a:r>
            </a:p>
          </p:txBody>
        </p:sp>
      </p:grpSp>
      <p:sp>
        <p:nvSpPr>
          <p:cNvPr id="35" name="Shape 666"/>
          <p:cNvSpPr/>
          <p:nvPr/>
        </p:nvSpPr>
        <p:spPr>
          <a:xfrm>
            <a:off x="0" y="4813387"/>
            <a:ext cx="1475655" cy="338554"/>
          </a:xfrm>
          <a:prstGeom prst="rect">
            <a:avLst/>
          </a:prstGeom>
          <a:solidFill>
            <a:schemeClr val="bg1">
              <a:lumMod val="65000"/>
            </a:schemeClr>
          </a:solidFill>
          <a:ln w="12700">
            <a:miter lim="400000"/>
          </a:ln>
        </p:spPr>
        <p:txBody>
          <a:bodyPr lIns="50800" tIns="50800" rIns="50800" bIns="50800" anchor="ctr"/>
          <a:lstStyle/>
          <a:p>
            <a:pPr lvl="0">
              <a:defRPr sz="3200"/>
            </a:pPr>
            <a:endParaRPr/>
          </a:p>
        </p:txBody>
      </p:sp>
      <p:sp>
        <p:nvSpPr>
          <p:cNvPr id="36" name="Shape 666"/>
          <p:cNvSpPr/>
          <p:nvPr/>
        </p:nvSpPr>
        <p:spPr>
          <a:xfrm>
            <a:off x="1475654" y="4664538"/>
            <a:ext cx="1534431" cy="478961"/>
          </a:xfrm>
          <a:prstGeom prst="rect">
            <a:avLst/>
          </a:prstGeom>
          <a:solidFill>
            <a:srgbClr val="008000"/>
          </a:solidFill>
          <a:ln w="12700">
            <a:miter lim="400000"/>
          </a:ln>
        </p:spPr>
        <p:txBody>
          <a:bodyPr lIns="50800" tIns="50800" rIns="50800" bIns="50800" anchor="ctr"/>
          <a:lstStyle/>
          <a:p>
            <a:pPr lvl="0">
              <a:defRPr sz="3200"/>
            </a:pPr>
            <a:endParaRPr/>
          </a:p>
        </p:txBody>
      </p:sp>
      <p:sp>
        <p:nvSpPr>
          <p:cNvPr id="37" name="Shape 669"/>
          <p:cNvSpPr/>
          <p:nvPr/>
        </p:nvSpPr>
        <p:spPr>
          <a:xfrm>
            <a:off x="9011082" y="9052470"/>
            <a:ext cx="3201131" cy="909076"/>
          </a:xfrm>
          <a:prstGeom prst="rect">
            <a:avLst/>
          </a:prstGeom>
          <a:solidFill>
            <a:schemeClr val="accent2"/>
          </a:solidFill>
          <a:ln w="12700">
            <a:miter lim="400000"/>
          </a:ln>
        </p:spPr>
        <p:txBody>
          <a:bodyPr lIns="50800" tIns="50800" rIns="50800" bIns="50800" anchor="ctr"/>
          <a:lstStyle/>
          <a:p>
            <a:pPr lvl="0">
              <a:defRPr sz="3200"/>
            </a:pPr>
            <a:endParaRPr/>
          </a:p>
        </p:txBody>
      </p:sp>
      <p:sp>
        <p:nvSpPr>
          <p:cNvPr id="40" name="Shape 666"/>
          <p:cNvSpPr/>
          <p:nvPr/>
        </p:nvSpPr>
        <p:spPr>
          <a:xfrm>
            <a:off x="3010086" y="4911097"/>
            <a:ext cx="1558346" cy="240844"/>
          </a:xfrm>
          <a:prstGeom prst="rect">
            <a:avLst/>
          </a:prstGeom>
          <a:solidFill>
            <a:srgbClr val="C00000"/>
          </a:solidFill>
          <a:ln w="12700">
            <a:miter lim="400000"/>
          </a:ln>
        </p:spPr>
        <p:txBody>
          <a:bodyPr lIns="50800" tIns="50800" rIns="50800" bIns="50800" anchor="ctr"/>
          <a:lstStyle/>
          <a:p>
            <a:pPr lvl="0">
              <a:defRPr sz="3200"/>
            </a:pPr>
            <a:endParaRPr/>
          </a:p>
        </p:txBody>
      </p:sp>
      <p:sp>
        <p:nvSpPr>
          <p:cNvPr id="41" name="Shape 666"/>
          <p:cNvSpPr/>
          <p:nvPr/>
        </p:nvSpPr>
        <p:spPr>
          <a:xfrm>
            <a:off x="4568432" y="4731989"/>
            <a:ext cx="1448717" cy="419951"/>
          </a:xfrm>
          <a:prstGeom prst="rect">
            <a:avLst/>
          </a:prstGeom>
          <a:solidFill>
            <a:srgbClr val="FF9900"/>
          </a:solidFill>
          <a:ln w="12700">
            <a:miter lim="400000"/>
          </a:ln>
        </p:spPr>
        <p:txBody>
          <a:bodyPr lIns="50800" tIns="50800" rIns="50800" bIns="50800" anchor="ctr"/>
          <a:lstStyle/>
          <a:p>
            <a:pPr lvl="0">
              <a:defRPr sz="3200"/>
            </a:pPr>
            <a:endParaRPr/>
          </a:p>
        </p:txBody>
      </p:sp>
      <p:sp>
        <p:nvSpPr>
          <p:cNvPr id="42" name="Shape 666"/>
          <p:cNvSpPr/>
          <p:nvPr/>
        </p:nvSpPr>
        <p:spPr>
          <a:xfrm>
            <a:off x="6017149" y="4552215"/>
            <a:ext cx="1579187" cy="599726"/>
          </a:xfrm>
          <a:prstGeom prst="rect">
            <a:avLst/>
          </a:prstGeom>
          <a:solidFill>
            <a:schemeClr val="accent5"/>
          </a:solidFill>
          <a:ln w="12700">
            <a:miter lim="400000"/>
          </a:ln>
        </p:spPr>
        <p:txBody>
          <a:bodyPr lIns="50800" tIns="50800" rIns="50800" bIns="50800" anchor="ctr"/>
          <a:lstStyle/>
          <a:p>
            <a:pPr lvl="0">
              <a:defRPr sz="3200"/>
            </a:pPr>
            <a:endParaRPr/>
          </a:p>
        </p:txBody>
      </p:sp>
      <p:sp>
        <p:nvSpPr>
          <p:cNvPr id="43" name="Shape 666"/>
          <p:cNvSpPr/>
          <p:nvPr/>
        </p:nvSpPr>
        <p:spPr>
          <a:xfrm>
            <a:off x="7596336" y="4901940"/>
            <a:ext cx="1547664" cy="241559"/>
          </a:xfrm>
          <a:prstGeom prst="rect">
            <a:avLst/>
          </a:prstGeom>
          <a:solidFill>
            <a:schemeClr val="bg1">
              <a:lumMod val="50000"/>
            </a:schemeClr>
          </a:solidFill>
          <a:ln w="12700">
            <a:miter lim="400000"/>
          </a:ln>
        </p:spPr>
        <p:txBody>
          <a:bodyPr lIns="50800" tIns="50800" rIns="50800" bIns="50800" anchor="ctr"/>
          <a:lstStyle/>
          <a:p>
            <a:pPr lvl="0">
              <a:defRPr sz="3200"/>
            </a:pPr>
            <a:endParaRPr/>
          </a:p>
        </p:txBody>
      </p:sp>
      <p:sp>
        <p:nvSpPr>
          <p:cNvPr id="26" name="Oval 25"/>
          <p:cNvSpPr/>
          <p:nvPr/>
        </p:nvSpPr>
        <p:spPr>
          <a:xfrm>
            <a:off x="1784098" y="2684238"/>
            <a:ext cx="360040" cy="354782"/>
          </a:xfrm>
          <a:prstGeom prst="ellipse">
            <a:avLst/>
          </a:prstGeom>
          <a:ln w="38100">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a:solidFill>
                  <a:schemeClr val="accent6">
                    <a:lumMod val="75000"/>
                  </a:schemeClr>
                </a:solidFill>
                <a:latin typeface="Arial" panose="020B0604020202020204" pitchFamily="34" charset="0"/>
                <a:cs typeface="Arial" panose="020B0604020202020204" pitchFamily="34" charset="0"/>
              </a:rPr>
              <a:t>3</a:t>
            </a:r>
          </a:p>
        </p:txBody>
      </p:sp>
      <p:sp>
        <p:nvSpPr>
          <p:cNvPr id="28" name="Rectangle 27"/>
          <p:cNvSpPr/>
          <p:nvPr/>
        </p:nvSpPr>
        <p:spPr>
          <a:xfrm>
            <a:off x="2337701" y="229642"/>
            <a:ext cx="4212822" cy="553998"/>
          </a:xfrm>
          <a:prstGeom prst="rect">
            <a:avLst/>
          </a:prstGeom>
        </p:spPr>
        <p:txBody>
          <a:bodyPr wrap="square">
            <a:spAutoFit/>
          </a:bodyPr>
          <a:lstStyle/>
          <a:p>
            <a:pPr algn="ctr" fontAlgn="t"/>
            <a:r>
              <a:rPr lang="en-US" sz="3000" b="1">
                <a:solidFill>
                  <a:srgbClr val="0000FF"/>
                </a:solidFill>
                <a:latin typeface="Arial" panose="020B0604020202020204" pitchFamily="34" charset="0"/>
                <a:cs typeface="Arial" panose="020B0604020202020204" pitchFamily="34" charset="0"/>
              </a:rPr>
              <a:t>Thiết kế và cài đặt</a:t>
            </a:r>
            <a:endParaRPr lang="en-US" sz="3000" b="1" dirty="0">
              <a:solidFill>
                <a:srgbClr val="0000FF"/>
              </a:solidFill>
              <a:latin typeface="Arial" panose="020B0604020202020204" pitchFamily="34" charset="0"/>
              <a:cs typeface="Arial" panose="020B0604020202020204" pitchFamily="34" charset="0"/>
            </a:endParaRPr>
          </a:p>
        </p:txBody>
      </p:sp>
      <p:sp>
        <p:nvSpPr>
          <p:cNvPr id="29" name="Oval 28"/>
          <p:cNvSpPr/>
          <p:nvPr/>
        </p:nvSpPr>
        <p:spPr>
          <a:xfrm>
            <a:off x="1784098" y="3461147"/>
            <a:ext cx="360040" cy="354782"/>
          </a:xfrm>
          <a:prstGeom prst="ellipse">
            <a:avLst/>
          </a:prstGeom>
          <a:ln w="38100">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a:solidFill>
                  <a:schemeClr val="accent6">
                    <a:lumMod val="75000"/>
                  </a:schemeClr>
                </a:solidFill>
                <a:latin typeface="Arial" panose="020B0604020202020204" pitchFamily="34" charset="0"/>
                <a:cs typeface="Arial" panose="020B0604020202020204" pitchFamily="34" charset="0"/>
              </a:rPr>
              <a:t>4</a:t>
            </a:r>
          </a:p>
        </p:txBody>
      </p:sp>
      <p:sp>
        <p:nvSpPr>
          <p:cNvPr id="32" name="Rectangle 31"/>
          <p:cNvSpPr/>
          <p:nvPr/>
        </p:nvSpPr>
        <p:spPr>
          <a:xfrm>
            <a:off x="7596336" y="43521"/>
            <a:ext cx="1553716" cy="830997"/>
          </a:xfrm>
          <a:prstGeom prst="rect">
            <a:avLst/>
          </a:prstGeom>
        </p:spPr>
        <p:txBody>
          <a:bodyPr wrap="square">
            <a:spAutoFit/>
          </a:bodyPr>
          <a:lstStyle/>
          <a:p>
            <a:pPr algn="r">
              <a:buClr>
                <a:schemeClr val="dk1"/>
              </a:buClr>
              <a:buSzPts val="2600"/>
            </a:pPr>
            <a:r>
              <a:rPr lang="en-US" sz="1200" dirty="0" err="1">
                <a:latin typeface="Arial" panose="020B0604020202020204" pitchFamily="34" charset="0"/>
                <a:ea typeface="Calibri"/>
                <a:cs typeface="Arial" panose="020B0604020202020204" pitchFamily="34" charset="0"/>
                <a:sym typeface="Calibri"/>
              </a:rPr>
              <a:t>Giới</a:t>
            </a:r>
            <a:r>
              <a:rPr lang="en-US" sz="1200" dirty="0">
                <a:latin typeface="Arial" panose="020B0604020202020204" pitchFamily="34" charset="0"/>
                <a:ea typeface="Calibri"/>
                <a:cs typeface="Arial" panose="020B0604020202020204" pitchFamily="34" charset="0"/>
                <a:sym typeface="Calibri"/>
              </a:rPr>
              <a:t> </a:t>
            </a:r>
            <a:r>
              <a:rPr lang="en-US" sz="1200" dirty="0" err="1">
                <a:latin typeface="Arial" panose="020B0604020202020204" pitchFamily="34" charset="0"/>
                <a:ea typeface="Calibri"/>
                <a:cs typeface="Arial" panose="020B0604020202020204" pitchFamily="34" charset="0"/>
                <a:sym typeface="Calibri"/>
              </a:rPr>
              <a:t>thiệu</a:t>
            </a:r>
            <a:endParaRPr lang="en-US" sz="1200" dirty="0">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err="1">
                <a:latin typeface="Arial" panose="020B0604020202020204" pitchFamily="34" charset="0"/>
                <a:ea typeface="Calibri"/>
                <a:cs typeface="Arial" panose="020B0604020202020204" pitchFamily="34" charset="0"/>
                <a:sym typeface="Calibri"/>
              </a:rPr>
              <a:t>Phương</a:t>
            </a:r>
            <a:r>
              <a:rPr lang="en-US" sz="1200">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b="1">
                <a:solidFill>
                  <a:srgbClr val="0000FF"/>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33" name="TextBox 32"/>
          <p:cNvSpPr txBox="1"/>
          <p:nvPr/>
        </p:nvSpPr>
        <p:spPr>
          <a:xfrm>
            <a:off x="8641229" y="4609460"/>
            <a:ext cx="46930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19</a:t>
            </a:r>
          </a:p>
        </p:txBody>
      </p:sp>
    </p:spTree>
    <p:extLst>
      <p:ext uri="{BB962C8B-B14F-4D97-AF65-F5344CB8AC3E}">
        <p14:creationId xmlns:p14="http://schemas.microsoft.com/office/powerpoint/2010/main" val="194087450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0" y="-23594"/>
            <a:ext cx="9144001" cy="67115"/>
            <a:chOff x="1821110" y="4410724"/>
            <a:chExt cx="7275765" cy="76200"/>
          </a:xfrm>
          <a:solidFill>
            <a:schemeClr val="accent6">
              <a:lumMod val="75000"/>
            </a:schemeClr>
          </a:solidFill>
        </p:grpSpPr>
        <p:sp>
          <p:nvSpPr>
            <p:cNvPr id="49" name="Rectangle 48"/>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Pentagon 53"/>
          <p:cNvSpPr/>
          <p:nvPr/>
        </p:nvSpPr>
        <p:spPr>
          <a:xfrm>
            <a:off x="29265" y="43521"/>
            <a:ext cx="3290256" cy="568956"/>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Thiết kế và Cài đặt</a:t>
            </a:r>
            <a:endParaRPr lang="en-US" sz="2500" b="1"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C3A9DA81-9DD6-5841-A363-F55222E1C8CB}"/>
              </a:ext>
            </a:extLst>
          </p:cNvPr>
          <p:cNvSpPr>
            <a:spLocks noChangeArrowheads="1"/>
          </p:cNvSpPr>
          <p:nvPr/>
        </p:nvSpPr>
        <p:spPr bwMode="auto">
          <a:xfrm>
            <a:off x="395536" y="1122347"/>
            <a:ext cx="4910489" cy="2898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lang="en-US" altLang="en-US" sz="2200" err="1">
                <a:solidFill>
                  <a:srgbClr val="002060"/>
                </a:solidFill>
                <a:latin typeface="Arial" panose="020B0604020202020204" pitchFamily="34" charset="0"/>
                <a:ea typeface="Calibri" panose="020F0502020204030204" pitchFamily="34" charset="0"/>
                <a:cs typeface="Arial" panose="020B0604020202020204" pitchFamily="34" charset="0"/>
              </a:rPr>
              <a:t>Ứng</a:t>
            </a:r>
            <a:r>
              <a:rPr lang="en-US" altLang="en-US" sz="2200">
                <a:solidFill>
                  <a:srgbClr val="002060"/>
                </a:solidFill>
                <a:latin typeface="Arial" panose="020B0604020202020204" pitchFamily="34" charset="0"/>
                <a:ea typeface="Calibri" panose="020F0502020204030204" pitchFamily="34" charset="0"/>
                <a:cs typeface="Arial" panose="020B0604020202020204" pitchFamily="34" charset="0"/>
              </a:rPr>
              <a:t> dụng </a:t>
            </a:r>
            <a:r>
              <a:rPr lang="en-US" alt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gồm</a:t>
            </a:r>
            <a:r>
              <a:rPr lang="en-US" alt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alt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các</a:t>
            </a:r>
            <a:r>
              <a:rPr lang="en-US" alt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alt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chức</a:t>
            </a:r>
            <a:r>
              <a:rPr lang="en-US" alt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altLang="en-US" sz="2200" err="1">
                <a:solidFill>
                  <a:srgbClr val="002060"/>
                </a:solidFill>
                <a:latin typeface="Arial" panose="020B0604020202020204" pitchFamily="34" charset="0"/>
                <a:ea typeface="Calibri" panose="020F0502020204030204" pitchFamily="34" charset="0"/>
                <a:cs typeface="Arial" panose="020B0604020202020204" pitchFamily="34" charset="0"/>
              </a:rPr>
              <a:t>năng</a:t>
            </a:r>
            <a:r>
              <a:rPr lang="en-US" altLang="en-US" sz="2200">
                <a:solidFill>
                  <a:srgbClr val="002060"/>
                </a:solidFill>
                <a:latin typeface="Arial" panose="020B0604020202020204" pitchFamily="34" charset="0"/>
                <a:ea typeface="Calibri" panose="020F0502020204030204" pitchFamily="34" charset="0"/>
                <a:cs typeface="Arial" panose="020B0604020202020204" pitchFamily="34" charset="0"/>
              </a:rPr>
              <a:t>:</a:t>
            </a:r>
            <a:endParaRPr lang="en-US" altLang="en-US" sz="2200" dirty="0">
              <a:solidFill>
                <a:srgbClr val="002060"/>
              </a:solidFill>
              <a:latin typeface="Arial" panose="020B0604020202020204" pitchFamily="34" charset="0"/>
              <a:ea typeface="Calibri" panose="020F0502020204030204" pitchFamily="34" charset="0"/>
              <a:cs typeface="Arial" panose="020B0604020202020204" pitchFamily="34" charset="0"/>
            </a:endParaRPr>
          </a:p>
          <a:p>
            <a:pPr marL="623888" marR="0" lvl="0" indent="-333375" algn="l" defTabSz="914400" rtl="0" eaLnBrk="0" fontAlgn="base" latinLnBrk="0" hangingPunct="0">
              <a:lnSpc>
                <a:spcPct val="120000"/>
              </a:lnSpc>
              <a:spcBef>
                <a:spcPct val="0"/>
              </a:spcBef>
              <a:spcAft>
                <a:spcPct val="0"/>
              </a:spcAft>
              <a:buClrTx/>
              <a:buSzTx/>
              <a:buFont typeface="Arial" panose="020B0604020202020204" pitchFamily="34" charset="0"/>
              <a:buChar char="•"/>
            </a:pPr>
            <a:r>
              <a:rPr lang="en-US" altLang="en-US" sz="2200">
                <a:solidFill>
                  <a:srgbClr val="002060"/>
                </a:solidFill>
                <a:latin typeface="Arial" panose="020B0604020202020204" pitchFamily="34" charset="0"/>
                <a:ea typeface="Calibri" panose="020F0502020204030204" pitchFamily="34" charset="0"/>
                <a:cs typeface="Arial" panose="020B0604020202020204" pitchFamily="34" charset="0"/>
              </a:rPr>
              <a:t>Phát </a:t>
            </a:r>
            <a:r>
              <a:rPr lang="en-US" alt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hiện</a:t>
            </a:r>
            <a:r>
              <a:rPr lang="en-US" alt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altLang="en-US" sz="2200" err="1">
                <a:solidFill>
                  <a:srgbClr val="002060"/>
                </a:solidFill>
                <a:latin typeface="Arial" panose="020B0604020202020204" pitchFamily="34" charset="0"/>
                <a:ea typeface="Calibri" panose="020F0502020204030204" pitchFamily="34" charset="0"/>
                <a:cs typeface="Arial" panose="020B0604020202020204" pitchFamily="34" charset="0"/>
              </a:rPr>
              <a:t>khuôn</a:t>
            </a:r>
            <a:r>
              <a:rPr lang="en-US" altLang="en-US" sz="2200">
                <a:solidFill>
                  <a:srgbClr val="002060"/>
                </a:solidFill>
                <a:latin typeface="Arial" panose="020B0604020202020204" pitchFamily="34" charset="0"/>
                <a:ea typeface="Calibri" panose="020F0502020204030204" pitchFamily="34" charset="0"/>
                <a:cs typeface="Arial" panose="020B0604020202020204" pitchFamily="34" charset="0"/>
              </a:rPr>
              <a:t> mặt</a:t>
            </a:r>
          </a:p>
          <a:p>
            <a:pPr marL="623888" marR="0" lvl="0" indent="-333375" algn="l" defTabSz="914400" rtl="0" eaLnBrk="0" fontAlgn="base" latinLnBrk="0" hangingPunct="0">
              <a:lnSpc>
                <a:spcPct val="120000"/>
              </a:lnSpc>
              <a:spcBef>
                <a:spcPct val="0"/>
              </a:spcBef>
              <a:spcAft>
                <a:spcPct val="0"/>
              </a:spcAft>
              <a:buClrTx/>
              <a:buSzTx/>
              <a:buFont typeface="Arial" panose="020B0604020202020204" pitchFamily="34" charset="0"/>
              <a:buChar char="•"/>
            </a:pPr>
            <a:r>
              <a:rPr lang="en-US" altLang="en-US" sz="2200">
                <a:solidFill>
                  <a:srgbClr val="002060"/>
                </a:solidFill>
                <a:latin typeface="Arial" panose="020B0604020202020204" pitchFamily="34" charset="0"/>
                <a:ea typeface="Calibri" panose="020F0502020204030204" pitchFamily="34" charset="0"/>
                <a:cs typeface="Arial" panose="020B0604020202020204" pitchFamily="34" charset="0"/>
              </a:rPr>
              <a:t>Chống mạo danh</a:t>
            </a:r>
            <a:endParaRPr lang="en-US" altLang="en-US" sz="2200" dirty="0">
              <a:solidFill>
                <a:srgbClr val="002060"/>
              </a:solidFill>
              <a:latin typeface="Arial" panose="020B0604020202020204" pitchFamily="34" charset="0"/>
              <a:ea typeface="Calibri" panose="020F0502020204030204" pitchFamily="34" charset="0"/>
              <a:cs typeface="Arial" panose="020B0604020202020204" pitchFamily="34" charset="0"/>
            </a:endParaRPr>
          </a:p>
          <a:p>
            <a:pPr marL="623888" marR="0" lvl="0" indent="-333375" algn="l" defTabSz="914400" rtl="0" eaLnBrk="0" fontAlgn="base" latinLnBrk="0" hangingPunct="0">
              <a:lnSpc>
                <a:spcPct val="120000"/>
              </a:lnSpc>
              <a:spcBef>
                <a:spcPct val="0"/>
              </a:spcBef>
              <a:spcAft>
                <a:spcPct val="0"/>
              </a:spcAft>
              <a:buClrTx/>
              <a:buSzTx/>
              <a:buFont typeface="Arial" panose="020B0604020202020204" pitchFamily="34" charset="0"/>
              <a:buChar char="•"/>
            </a:pPr>
            <a:r>
              <a:rPr lang="en-US" altLang="en-US" sz="2200">
                <a:solidFill>
                  <a:srgbClr val="002060"/>
                </a:solidFill>
                <a:latin typeface="Arial" panose="020B0604020202020204" pitchFamily="34" charset="0"/>
                <a:ea typeface="Calibri" panose="020F0502020204030204" pitchFamily="34" charset="0"/>
                <a:cs typeface="Arial" panose="020B0604020202020204" pitchFamily="34" charset="0"/>
              </a:rPr>
              <a:t>Phân </a:t>
            </a:r>
            <a:r>
              <a:rPr lang="en-US" alt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lớp</a:t>
            </a:r>
            <a:r>
              <a:rPr lang="en-US" alt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altLang="en-US" sz="2200" err="1">
                <a:solidFill>
                  <a:srgbClr val="002060"/>
                </a:solidFill>
                <a:latin typeface="Arial" panose="020B0604020202020204" pitchFamily="34" charset="0"/>
                <a:ea typeface="Calibri" panose="020F0502020204030204" pitchFamily="34" charset="0"/>
                <a:cs typeface="Arial" panose="020B0604020202020204" pitchFamily="34" charset="0"/>
              </a:rPr>
              <a:t>khuôn</a:t>
            </a:r>
            <a:r>
              <a:rPr lang="en-US" altLang="en-US" sz="2200">
                <a:solidFill>
                  <a:srgbClr val="002060"/>
                </a:solidFill>
                <a:latin typeface="Arial" panose="020B0604020202020204" pitchFamily="34" charset="0"/>
                <a:ea typeface="Calibri" panose="020F0502020204030204" pitchFamily="34" charset="0"/>
                <a:cs typeface="Arial" panose="020B0604020202020204" pitchFamily="34" charset="0"/>
              </a:rPr>
              <a:t> mặt đưa ra tên </a:t>
            </a:r>
            <a:r>
              <a:rPr lang="en-US" alt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người</a:t>
            </a:r>
            <a:r>
              <a:rPr lang="en-US" alt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altLang="en-US" sz="2200" err="1">
                <a:solidFill>
                  <a:srgbClr val="002060"/>
                </a:solidFill>
                <a:latin typeface="Arial" panose="020B0604020202020204" pitchFamily="34" charset="0"/>
                <a:ea typeface="Calibri" panose="020F0502020204030204" pitchFamily="34" charset="0"/>
                <a:cs typeface="Arial" panose="020B0604020202020204" pitchFamily="34" charset="0"/>
              </a:rPr>
              <a:t>sử</a:t>
            </a:r>
            <a:r>
              <a:rPr lang="en-US" altLang="en-US" sz="2200">
                <a:solidFill>
                  <a:srgbClr val="002060"/>
                </a:solidFill>
                <a:latin typeface="Arial" panose="020B0604020202020204" pitchFamily="34" charset="0"/>
                <a:ea typeface="Calibri" panose="020F0502020204030204" pitchFamily="34" charset="0"/>
                <a:cs typeface="Arial" panose="020B0604020202020204" pitchFamily="34" charset="0"/>
              </a:rPr>
              <a:t> dụng</a:t>
            </a:r>
            <a:endParaRPr lang="en-US" altLang="en-US" sz="2200" dirty="0">
              <a:solidFill>
                <a:srgbClr val="002060"/>
              </a:solidFill>
              <a:latin typeface="Arial" panose="020B0604020202020204" pitchFamily="34" charset="0"/>
              <a:ea typeface="Calibri" panose="020F0502020204030204" pitchFamily="34" charset="0"/>
              <a:cs typeface="Arial" panose="020B0604020202020204" pitchFamily="34" charset="0"/>
            </a:endParaRPr>
          </a:p>
          <a:p>
            <a:pPr marL="623888" marR="0" lvl="0" indent="-333375" algn="l" defTabSz="914400" rtl="0" eaLnBrk="0" fontAlgn="base" latinLnBrk="0" hangingPunct="0">
              <a:lnSpc>
                <a:spcPct val="120000"/>
              </a:lnSpc>
              <a:spcBef>
                <a:spcPct val="0"/>
              </a:spcBef>
              <a:spcAft>
                <a:spcPct val="0"/>
              </a:spcAft>
              <a:buClrTx/>
              <a:buSzTx/>
              <a:buFont typeface="Arial" panose="020B0604020202020204" pitchFamily="34" charset="0"/>
              <a:buChar char="•"/>
            </a:pPr>
            <a:r>
              <a:rPr lang="en-US" altLang="en-US" sz="2200">
                <a:solidFill>
                  <a:srgbClr val="002060"/>
                </a:solidFill>
                <a:latin typeface="Arial" panose="020B0604020202020204" pitchFamily="34" charset="0"/>
                <a:ea typeface="Calibri" panose="020F0502020204030204" pitchFamily="34" charset="0"/>
                <a:cs typeface="Arial" panose="020B0604020202020204" pitchFamily="34" charset="0"/>
              </a:rPr>
              <a:t>Thêm </a:t>
            </a:r>
            <a:r>
              <a:rPr lang="en-US" alt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người</a:t>
            </a:r>
            <a:r>
              <a:rPr lang="en-US" alt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altLang="en-US" sz="2200">
                <a:solidFill>
                  <a:srgbClr val="002060"/>
                </a:solidFill>
                <a:latin typeface="Arial" panose="020B0604020202020204" pitchFamily="34" charset="0"/>
                <a:ea typeface="Calibri" panose="020F0502020204030204" pitchFamily="34" charset="0"/>
                <a:cs typeface="Arial" panose="020B0604020202020204" pitchFamily="34" charset="0"/>
              </a:rPr>
              <a:t>tin cậy</a:t>
            </a:r>
            <a:endParaRPr lang="en-US" altLang="en-US" sz="2200" dirty="0">
              <a:solidFill>
                <a:srgbClr val="002060"/>
              </a:solidFill>
              <a:latin typeface="Arial" panose="020B0604020202020204" pitchFamily="34" charset="0"/>
              <a:ea typeface="Calibri" panose="020F0502020204030204" pitchFamily="34" charset="0"/>
              <a:cs typeface="Arial" panose="020B0604020202020204" pitchFamily="34" charset="0"/>
            </a:endParaRPr>
          </a:p>
          <a:p>
            <a:pPr marL="623888" marR="0" lvl="0" indent="-333375" algn="l" defTabSz="914400" rtl="0" eaLnBrk="0" fontAlgn="base" latinLnBrk="0" hangingPunct="0">
              <a:lnSpc>
                <a:spcPct val="120000"/>
              </a:lnSpc>
              <a:spcBef>
                <a:spcPct val="0"/>
              </a:spcBef>
              <a:spcAft>
                <a:spcPct val="0"/>
              </a:spcAft>
              <a:buClrTx/>
              <a:buSzTx/>
              <a:buFont typeface="Arial" panose="020B0604020202020204" pitchFamily="34" charset="0"/>
              <a:buChar char="•"/>
            </a:pPr>
            <a:r>
              <a:rPr lang="en-US" altLang="en-US" sz="2200">
                <a:solidFill>
                  <a:srgbClr val="002060"/>
                </a:solidFill>
                <a:latin typeface="Arial" panose="020B0604020202020204" pitchFamily="34" charset="0"/>
                <a:ea typeface="Calibri" panose="020F0502020204030204" pitchFamily="34" charset="0"/>
                <a:cs typeface="Arial" panose="020B0604020202020204" pitchFamily="34" charset="0"/>
              </a:rPr>
              <a:t>Mở </a:t>
            </a:r>
            <a:r>
              <a:rPr lang="en-US" alt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khoá</a:t>
            </a:r>
            <a:r>
              <a:rPr lang="en-US" alt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alt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bằng</a:t>
            </a:r>
            <a:r>
              <a:rPr lang="en-US" alt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alt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nút</a:t>
            </a:r>
            <a:r>
              <a:rPr lang="en-US" alt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alt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bấm</a:t>
            </a:r>
            <a:endParaRPr lang="en-US" altLang="en-US" sz="2200" dirty="0">
              <a:solidFill>
                <a:srgbClr val="002060"/>
              </a:solidFill>
              <a:latin typeface="Arial" panose="020B0604020202020204" pitchFamily="34" charset="0"/>
              <a:ea typeface="Calibri" panose="020F0502020204030204" pitchFamily="34" charset="0"/>
              <a:cs typeface="Arial" panose="020B0604020202020204" pitchFamily="34" charset="0"/>
            </a:endParaRPr>
          </a:p>
        </p:txBody>
      </p:sp>
      <p:sp>
        <p:nvSpPr>
          <p:cNvPr id="18" name="Rectangle 17"/>
          <p:cNvSpPr/>
          <p:nvPr/>
        </p:nvSpPr>
        <p:spPr>
          <a:xfrm>
            <a:off x="2972925" y="61007"/>
            <a:ext cx="4190196" cy="553998"/>
          </a:xfrm>
          <a:prstGeom prst="rect">
            <a:avLst/>
          </a:prstGeom>
        </p:spPr>
        <p:txBody>
          <a:bodyPr wrap="square">
            <a:spAutoFit/>
          </a:bodyPr>
          <a:lstStyle/>
          <a:p>
            <a:pPr algn="ctr" fontAlgn="t"/>
            <a:r>
              <a:rPr lang="en-US" sz="3000" b="1">
                <a:solidFill>
                  <a:srgbClr val="0000FF"/>
                </a:solidFill>
                <a:latin typeface="Arial" panose="020B0604020202020204" pitchFamily="34" charset="0"/>
                <a:cs typeface="Arial" panose="020B0604020202020204" pitchFamily="34" charset="0"/>
              </a:rPr>
              <a:t>Nội dung</a:t>
            </a:r>
            <a:endParaRPr lang="en-US" sz="3000" b="1" dirty="0">
              <a:solidFill>
                <a:srgbClr val="0000FF"/>
              </a:solidFill>
              <a:latin typeface="Arial" panose="020B0604020202020204" pitchFamily="34" charset="0"/>
              <a:cs typeface="Arial" panose="020B0604020202020204" pitchFamily="34" charset="0"/>
            </a:endParaRPr>
          </a:p>
        </p:txBody>
      </p:sp>
      <p:sp>
        <p:nvSpPr>
          <p:cNvPr id="20" name="Rectangle 19"/>
          <p:cNvSpPr/>
          <p:nvPr/>
        </p:nvSpPr>
        <p:spPr>
          <a:xfrm>
            <a:off x="7596336" y="43521"/>
            <a:ext cx="1553716" cy="830997"/>
          </a:xfrm>
          <a:prstGeom prst="rect">
            <a:avLst/>
          </a:prstGeom>
        </p:spPr>
        <p:txBody>
          <a:bodyPr wrap="square">
            <a:spAutoFit/>
          </a:bodyPr>
          <a:lstStyle/>
          <a:p>
            <a:pPr algn="r">
              <a:buClr>
                <a:schemeClr val="dk1"/>
              </a:buClr>
              <a:buSzPts val="2600"/>
            </a:pPr>
            <a:r>
              <a:rPr lang="en-US" sz="1200" dirty="0" err="1">
                <a:latin typeface="Arial" panose="020B0604020202020204" pitchFamily="34" charset="0"/>
                <a:ea typeface="Calibri"/>
                <a:cs typeface="Arial" panose="020B0604020202020204" pitchFamily="34" charset="0"/>
                <a:sym typeface="Calibri"/>
              </a:rPr>
              <a:t>Giới</a:t>
            </a:r>
            <a:r>
              <a:rPr lang="en-US" sz="1200" dirty="0">
                <a:latin typeface="Arial" panose="020B0604020202020204" pitchFamily="34" charset="0"/>
                <a:ea typeface="Calibri"/>
                <a:cs typeface="Arial" panose="020B0604020202020204" pitchFamily="34" charset="0"/>
                <a:sym typeface="Calibri"/>
              </a:rPr>
              <a:t> </a:t>
            </a:r>
            <a:r>
              <a:rPr lang="en-US" sz="1200" dirty="0" err="1">
                <a:latin typeface="Arial" panose="020B0604020202020204" pitchFamily="34" charset="0"/>
                <a:ea typeface="Calibri"/>
                <a:cs typeface="Arial" panose="020B0604020202020204" pitchFamily="34" charset="0"/>
                <a:sym typeface="Calibri"/>
              </a:rPr>
              <a:t>thiệu</a:t>
            </a:r>
            <a:endParaRPr lang="en-US" sz="1200" dirty="0">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err="1">
                <a:latin typeface="Arial" panose="020B0604020202020204" pitchFamily="34" charset="0"/>
                <a:ea typeface="Calibri"/>
                <a:cs typeface="Arial" panose="020B0604020202020204" pitchFamily="34" charset="0"/>
                <a:sym typeface="Calibri"/>
              </a:rPr>
              <a:t>Phương</a:t>
            </a:r>
            <a:r>
              <a:rPr lang="en-US" sz="1200">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b="1">
                <a:solidFill>
                  <a:srgbClr val="0000FF"/>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21" name="TextBox 20"/>
          <p:cNvSpPr txBox="1"/>
          <p:nvPr/>
        </p:nvSpPr>
        <p:spPr>
          <a:xfrm>
            <a:off x="8641229" y="4731990"/>
            <a:ext cx="46930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20</a:t>
            </a:r>
          </a:p>
        </p:txBody>
      </p:sp>
      <p:pic>
        <p:nvPicPr>
          <p:cNvPr id="14" name="Picture 13">
            <a:extLst>
              <a:ext uri="{FF2B5EF4-FFF2-40B4-BE49-F238E27FC236}">
                <a16:creationId xmlns:a16="http://schemas.microsoft.com/office/drawing/2014/main" id="{44255D3F-52C7-CD47-B3F0-83FB35E90070}"/>
              </a:ext>
            </a:extLst>
          </p:cNvPr>
          <p:cNvPicPr/>
          <p:nvPr/>
        </p:nvPicPr>
        <p:blipFill>
          <a:blip r:embed="rId3"/>
          <a:stretch>
            <a:fillRect/>
          </a:stretch>
        </p:blipFill>
        <p:spPr>
          <a:xfrm>
            <a:off x="5153528" y="944787"/>
            <a:ext cx="3450920" cy="3643187"/>
          </a:xfrm>
          <a:prstGeom prst="rect">
            <a:avLst/>
          </a:prstGeom>
          <a:ln>
            <a:solidFill>
              <a:schemeClr val="bg1">
                <a:lumMod val="85000"/>
              </a:schemeClr>
            </a:solidFill>
          </a:ln>
        </p:spPr>
      </p:pic>
    </p:spTree>
    <p:extLst>
      <p:ext uri="{BB962C8B-B14F-4D97-AF65-F5344CB8AC3E}">
        <p14:creationId xmlns:p14="http://schemas.microsoft.com/office/powerpoint/2010/main" val="171794360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0" y="-23594"/>
            <a:ext cx="9144001" cy="67115"/>
            <a:chOff x="1821110" y="4410724"/>
            <a:chExt cx="7275765" cy="76200"/>
          </a:xfrm>
          <a:solidFill>
            <a:schemeClr val="accent6">
              <a:lumMod val="75000"/>
            </a:schemeClr>
          </a:solidFill>
        </p:grpSpPr>
        <p:sp>
          <p:nvSpPr>
            <p:cNvPr id="49" name="Rectangle 48"/>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Pentagon 17"/>
          <p:cNvSpPr/>
          <p:nvPr/>
        </p:nvSpPr>
        <p:spPr>
          <a:xfrm>
            <a:off x="29265" y="43521"/>
            <a:ext cx="3290256" cy="568956"/>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Thiết kế và Cài đặt</a:t>
            </a:r>
            <a:endParaRPr lang="en-US" sz="2500" b="1" dirty="0">
              <a:latin typeface="Arial" panose="020B0604020202020204" pitchFamily="34" charset="0"/>
              <a:cs typeface="Arial" panose="020B0604020202020204" pitchFamily="34" charset="0"/>
            </a:endParaRPr>
          </a:p>
        </p:txBody>
      </p:sp>
      <p:sp>
        <p:nvSpPr>
          <p:cNvPr id="19" name="Rectangle 18"/>
          <p:cNvSpPr/>
          <p:nvPr/>
        </p:nvSpPr>
        <p:spPr>
          <a:xfrm>
            <a:off x="3131840" y="66631"/>
            <a:ext cx="4381924" cy="553998"/>
          </a:xfrm>
          <a:prstGeom prst="rect">
            <a:avLst/>
          </a:prstGeom>
        </p:spPr>
        <p:txBody>
          <a:bodyPr wrap="square">
            <a:spAutoFit/>
          </a:bodyPr>
          <a:lstStyle/>
          <a:p>
            <a:pPr algn="ctr" fontAlgn="t"/>
            <a:r>
              <a:rPr lang="en-US" sz="3000" b="1">
                <a:solidFill>
                  <a:srgbClr val="0000FF"/>
                </a:solidFill>
                <a:latin typeface="Arial" panose="020B0604020202020204" pitchFamily="34" charset="0"/>
                <a:cs typeface="Arial" panose="020B0604020202020204" pitchFamily="34" charset="0"/>
              </a:rPr>
              <a:t>Phát hiện khuôn mặt</a:t>
            </a:r>
            <a:endParaRPr lang="en-US" sz="3000" b="1" dirty="0">
              <a:solidFill>
                <a:srgbClr val="0000FF"/>
              </a:solidFill>
              <a:latin typeface="Arial" panose="020B0604020202020204" pitchFamily="34" charset="0"/>
              <a:cs typeface="Arial" panose="020B0604020202020204" pitchFamily="34" charset="0"/>
            </a:endParaRPr>
          </a:p>
        </p:txBody>
      </p:sp>
      <p:sp>
        <p:nvSpPr>
          <p:cNvPr id="20" name="Rectangle 19"/>
          <p:cNvSpPr/>
          <p:nvPr/>
        </p:nvSpPr>
        <p:spPr>
          <a:xfrm>
            <a:off x="7596336" y="43521"/>
            <a:ext cx="1553716" cy="830997"/>
          </a:xfrm>
          <a:prstGeom prst="rect">
            <a:avLst/>
          </a:prstGeom>
        </p:spPr>
        <p:txBody>
          <a:bodyPr wrap="square">
            <a:spAutoFit/>
          </a:bodyPr>
          <a:lstStyle/>
          <a:p>
            <a:pPr algn="r">
              <a:buClr>
                <a:schemeClr val="dk1"/>
              </a:buClr>
              <a:buSzPts val="2600"/>
            </a:pPr>
            <a:r>
              <a:rPr lang="en-US" sz="1200" dirty="0" err="1">
                <a:latin typeface="Arial" panose="020B0604020202020204" pitchFamily="34" charset="0"/>
                <a:ea typeface="Calibri"/>
                <a:cs typeface="Arial" panose="020B0604020202020204" pitchFamily="34" charset="0"/>
                <a:sym typeface="Calibri"/>
              </a:rPr>
              <a:t>Giới</a:t>
            </a:r>
            <a:r>
              <a:rPr lang="en-US" sz="1200" dirty="0">
                <a:latin typeface="Arial" panose="020B0604020202020204" pitchFamily="34" charset="0"/>
                <a:ea typeface="Calibri"/>
                <a:cs typeface="Arial" panose="020B0604020202020204" pitchFamily="34" charset="0"/>
                <a:sym typeface="Calibri"/>
              </a:rPr>
              <a:t> </a:t>
            </a:r>
            <a:r>
              <a:rPr lang="en-US" sz="1200" dirty="0" err="1">
                <a:latin typeface="Arial" panose="020B0604020202020204" pitchFamily="34" charset="0"/>
                <a:ea typeface="Calibri"/>
                <a:cs typeface="Arial" panose="020B0604020202020204" pitchFamily="34" charset="0"/>
                <a:sym typeface="Calibri"/>
              </a:rPr>
              <a:t>thiệu</a:t>
            </a:r>
            <a:endParaRPr lang="en-US" sz="1200" dirty="0">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err="1">
                <a:latin typeface="Arial" panose="020B0604020202020204" pitchFamily="34" charset="0"/>
                <a:ea typeface="Calibri"/>
                <a:cs typeface="Arial" panose="020B0604020202020204" pitchFamily="34" charset="0"/>
                <a:sym typeface="Calibri"/>
              </a:rPr>
              <a:t>Phương</a:t>
            </a:r>
            <a:r>
              <a:rPr lang="en-US" sz="1200">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b="1">
                <a:solidFill>
                  <a:srgbClr val="0000FF"/>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21" name="TextBox 20"/>
          <p:cNvSpPr txBox="1"/>
          <p:nvPr/>
        </p:nvSpPr>
        <p:spPr>
          <a:xfrm>
            <a:off x="8641229" y="4731990"/>
            <a:ext cx="46930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21</a:t>
            </a:r>
          </a:p>
        </p:txBody>
      </p:sp>
      <p:pic>
        <p:nvPicPr>
          <p:cNvPr id="14" name="Picture 13">
            <a:extLst>
              <a:ext uri="{FF2B5EF4-FFF2-40B4-BE49-F238E27FC236}">
                <a16:creationId xmlns:a16="http://schemas.microsoft.com/office/drawing/2014/main" id="{4008FEC0-9EBB-FF43-A175-E849A3FEAE2A}"/>
              </a:ext>
            </a:extLst>
          </p:cNvPr>
          <p:cNvPicPr/>
          <p:nvPr/>
        </p:nvPicPr>
        <p:blipFill>
          <a:blip r:embed="rId3"/>
          <a:stretch>
            <a:fillRect/>
          </a:stretch>
        </p:blipFill>
        <p:spPr>
          <a:xfrm>
            <a:off x="3743292" y="847304"/>
            <a:ext cx="4958579" cy="3448892"/>
          </a:xfrm>
          <a:prstGeom prst="rect">
            <a:avLst/>
          </a:prstGeom>
        </p:spPr>
      </p:pic>
      <p:sp>
        <p:nvSpPr>
          <p:cNvPr id="22" name="Rectangle 21">
            <a:extLst>
              <a:ext uri="{FF2B5EF4-FFF2-40B4-BE49-F238E27FC236}">
                <a16:creationId xmlns:a16="http://schemas.microsoft.com/office/drawing/2014/main" id="{299D1DAE-A80B-9B4F-84D5-E3E384C54EDD}"/>
              </a:ext>
            </a:extLst>
          </p:cNvPr>
          <p:cNvSpPr/>
          <p:nvPr/>
        </p:nvSpPr>
        <p:spPr>
          <a:xfrm>
            <a:off x="113241" y="4752124"/>
            <a:ext cx="8784976" cy="369332"/>
          </a:xfrm>
          <a:prstGeom prst="rect">
            <a:avLst/>
          </a:prstGeom>
        </p:spPr>
        <p:txBody>
          <a:bodyPr wrap="square">
            <a:spAutoFit/>
          </a:bodyPr>
          <a:lstStyle/>
          <a:p>
            <a:r>
              <a:rPr lang="en-US" sz="900">
                <a:latin typeface="Arial" panose="020B0604020202020204" pitchFamily="34" charset="0"/>
                <a:cs typeface="Arial" panose="020B0604020202020204" pitchFamily="34" charset="0"/>
              </a:rPr>
              <a:t>Vyacheslav Voronov, Vladimir Strelnikov, Liliya Voronova, Artyom Trunov, Andrey Vovik. Faces 2D-Recognition and Identification Using the HOG Descriptors Method. Proceedings of the 24th conference of fruct association</a:t>
            </a:r>
          </a:p>
        </p:txBody>
      </p:sp>
      <p:sp>
        <p:nvSpPr>
          <p:cNvPr id="24" name="Google Shape;408;p38">
            <a:extLst>
              <a:ext uri="{FF2B5EF4-FFF2-40B4-BE49-F238E27FC236}">
                <a16:creationId xmlns:a16="http://schemas.microsoft.com/office/drawing/2014/main" id="{54C7D266-8FB8-094C-BEF5-D43A8A172267}"/>
              </a:ext>
            </a:extLst>
          </p:cNvPr>
          <p:cNvSpPr txBox="1">
            <a:spLocks/>
          </p:cNvSpPr>
          <p:nvPr/>
        </p:nvSpPr>
        <p:spPr>
          <a:xfrm>
            <a:off x="442129" y="1003833"/>
            <a:ext cx="3531199" cy="2912762"/>
          </a:xfrm>
          <a:prstGeom prst="rect">
            <a:avLst/>
          </a:prstGeom>
          <a:noFill/>
          <a:ln>
            <a:noFill/>
          </a:ln>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spcAft>
                <a:spcPts val="600"/>
              </a:spcAft>
              <a:buFont typeface="Wingdings" panose="05000000000000000000" pitchFamily="2" charset="2"/>
              <a:buChar char="Ø"/>
            </a:pPr>
            <a:r>
              <a:rPr lang="en-US" sz="2000" b="1">
                <a:latin typeface="Arial" panose="020B0604020202020204" pitchFamily="34" charset="0"/>
                <a:cs typeface="Arial" panose="020B0604020202020204" pitchFamily="34" charset="0"/>
              </a:rPr>
              <a:t>Histogram of Oriented Gradients (HOG): </a:t>
            </a:r>
          </a:p>
          <a:p>
            <a:pPr marL="719138">
              <a:spcBef>
                <a:spcPts val="0"/>
              </a:spcBef>
              <a:spcAft>
                <a:spcPts val="600"/>
              </a:spcAft>
            </a:pPr>
            <a:r>
              <a:rPr lang="en-US" sz="2000">
                <a:latin typeface="Arial" panose="020B0604020202020204" pitchFamily="34" charset="0"/>
                <a:cs typeface="Arial" panose="020B0604020202020204" pitchFamily="34" charset="0"/>
              </a:rPr>
              <a:t>Bộ mô tả đặc trưng </a:t>
            </a:r>
          </a:p>
          <a:p>
            <a:pPr marL="719138">
              <a:spcBef>
                <a:spcPts val="0"/>
              </a:spcBef>
              <a:spcAft>
                <a:spcPts val="600"/>
              </a:spcAft>
            </a:pPr>
            <a:r>
              <a:rPr lang="en-US" sz="2000">
                <a:latin typeface="Arial" panose="020B0604020202020204" pitchFamily="34" charset="0"/>
                <a:cs typeface="Arial" panose="020B0604020202020204" pitchFamily="34" charset="0"/>
              </a:rPr>
              <a:t>Nhận dạng Object</a:t>
            </a:r>
          </a:p>
          <a:p>
            <a:pPr marL="719138" indent="-363538">
              <a:spcBef>
                <a:spcPts val="0"/>
              </a:spcBef>
              <a:spcAft>
                <a:spcPts val="600"/>
              </a:spcAft>
            </a:pPr>
            <a:r>
              <a:rPr lang="en-US" sz="2000">
                <a:latin typeface="Arial" panose="020B0604020202020204" pitchFamily="34" charset="0"/>
                <a:cs typeface="Arial" panose="020B0604020202020204" pitchFamily="34" charset="0"/>
              </a:rPr>
              <a:t>Ứng dụng:</a:t>
            </a:r>
          </a:p>
          <a:p>
            <a:pPr marL="1074738" indent="-355600">
              <a:spcBef>
                <a:spcPts val="0"/>
              </a:spcBef>
              <a:spcAft>
                <a:spcPts val="600"/>
              </a:spcAft>
              <a:buFont typeface="Wingdings 3" panose="05040102010807070707" pitchFamily="18" charset="2"/>
              <a:buChar char=""/>
            </a:pPr>
            <a:r>
              <a:rPr lang="en-US" sz="2000">
                <a:latin typeface="Arial" panose="020B0604020202020204" pitchFamily="34" charset="0"/>
                <a:cs typeface="Arial" panose="020B0604020202020204" pitchFamily="34" charset="0"/>
              </a:rPr>
              <a:t>Thị giác máy tính</a:t>
            </a:r>
          </a:p>
          <a:p>
            <a:pPr marL="1074738" indent="-355600">
              <a:spcBef>
                <a:spcPts val="0"/>
              </a:spcBef>
              <a:spcAft>
                <a:spcPts val="600"/>
              </a:spcAft>
              <a:buFont typeface="Wingdings 3" panose="05040102010807070707" pitchFamily="18" charset="2"/>
              <a:buChar char=""/>
            </a:pPr>
            <a:r>
              <a:rPr lang="en-US" sz="2000">
                <a:latin typeface="Arial" panose="020B0604020202020204" pitchFamily="34" charset="0"/>
                <a:cs typeface="Arial" panose="020B0604020202020204" pitchFamily="34" charset="0"/>
              </a:rPr>
              <a:t>Xử lý ảnh</a:t>
            </a:r>
          </a:p>
          <a:p>
            <a:pPr marL="88900" indent="0">
              <a:lnSpc>
                <a:spcPct val="115000"/>
              </a:lnSpc>
              <a:spcBef>
                <a:spcPts val="0"/>
              </a:spcBef>
              <a:buSzPts val="2200"/>
              <a:buNone/>
            </a:pPr>
            <a:endParaRPr lang="en-US" sz="2000">
              <a:solidFill>
                <a:schemeClr val="dk1"/>
              </a:solidFill>
              <a:latin typeface="Arial" panose="020B0604020202020204" pitchFamily="34" charset="0"/>
              <a:cs typeface="Arial" panose="020B0604020202020204" pitchFamily="34" charset="0"/>
            </a:endParaRPr>
          </a:p>
          <a:p>
            <a:pPr marL="0" indent="0">
              <a:lnSpc>
                <a:spcPct val="115000"/>
              </a:lnSpc>
              <a:spcBef>
                <a:spcPts val="0"/>
              </a:spcBef>
              <a:buClr>
                <a:schemeClr val="dk1"/>
              </a:buClr>
              <a:buSzPts val="2200"/>
              <a:buFont typeface="Calibri"/>
              <a:buNone/>
            </a:pPr>
            <a:endParaRPr lang="en-US" sz="2000" dirty="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0245978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0" y="-23594"/>
            <a:ext cx="9144001" cy="67115"/>
            <a:chOff x="1821110" y="4410724"/>
            <a:chExt cx="7275765" cy="76200"/>
          </a:xfrm>
          <a:solidFill>
            <a:schemeClr val="accent6">
              <a:lumMod val="75000"/>
            </a:schemeClr>
          </a:solidFill>
        </p:grpSpPr>
        <p:sp>
          <p:nvSpPr>
            <p:cNvPr id="49" name="Rectangle 48"/>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Pentagon 17"/>
          <p:cNvSpPr/>
          <p:nvPr/>
        </p:nvSpPr>
        <p:spPr>
          <a:xfrm>
            <a:off x="29265" y="43521"/>
            <a:ext cx="3290256" cy="568956"/>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Thiết kế và Cài đặt</a:t>
            </a:r>
            <a:endParaRPr lang="en-US" sz="2500" b="1" dirty="0">
              <a:latin typeface="Arial" panose="020B0604020202020204" pitchFamily="34" charset="0"/>
              <a:cs typeface="Arial" panose="020B0604020202020204" pitchFamily="34" charset="0"/>
            </a:endParaRPr>
          </a:p>
        </p:txBody>
      </p:sp>
      <p:sp>
        <p:nvSpPr>
          <p:cNvPr id="19" name="Rectangle 18"/>
          <p:cNvSpPr/>
          <p:nvPr/>
        </p:nvSpPr>
        <p:spPr>
          <a:xfrm>
            <a:off x="3131840" y="66631"/>
            <a:ext cx="4381924" cy="553998"/>
          </a:xfrm>
          <a:prstGeom prst="rect">
            <a:avLst/>
          </a:prstGeom>
        </p:spPr>
        <p:txBody>
          <a:bodyPr wrap="square">
            <a:spAutoFit/>
          </a:bodyPr>
          <a:lstStyle/>
          <a:p>
            <a:pPr algn="ctr" fontAlgn="t"/>
            <a:r>
              <a:rPr lang="en-US" sz="3000" b="1">
                <a:solidFill>
                  <a:srgbClr val="0000FF"/>
                </a:solidFill>
                <a:latin typeface="Arial" panose="020B0604020202020204" pitchFamily="34" charset="0"/>
                <a:cs typeface="Arial" panose="020B0604020202020204" pitchFamily="34" charset="0"/>
              </a:rPr>
              <a:t>Mã hoá khuôn mặt</a:t>
            </a:r>
            <a:endParaRPr lang="en-US" sz="3000" b="1" dirty="0">
              <a:solidFill>
                <a:srgbClr val="0000FF"/>
              </a:solidFill>
              <a:latin typeface="Arial" panose="020B0604020202020204" pitchFamily="34" charset="0"/>
              <a:cs typeface="Arial" panose="020B0604020202020204" pitchFamily="34" charset="0"/>
            </a:endParaRPr>
          </a:p>
        </p:txBody>
      </p:sp>
      <p:sp>
        <p:nvSpPr>
          <p:cNvPr id="20" name="Rectangle 19"/>
          <p:cNvSpPr/>
          <p:nvPr/>
        </p:nvSpPr>
        <p:spPr>
          <a:xfrm>
            <a:off x="7596336" y="43521"/>
            <a:ext cx="1553716" cy="830997"/>
          </a:xfrm>
          <a:prstGeom prst="rect">
            <a:avLst/>
          </a:prstGeom>
        </p:spPr>
        <p:txBody>
          <a:bodyPr wrap="square">
            <a:spAutoFit/>
          </a:bodyPr>
          <a:lstStyle/>
          <a:p>
            <a:pPr algn="r">
              <a:buClr>
                <a:schemeClr val="dk1"/>
              </a:buClr>
              <a:buSzPts val="2600"/>
            </a:pPr>
            <a:r>
              <a:rPr lang="en-US" sz="1200" dirty="0" err="1">
                <a:latin typeface="Arial" panose="020B0604020202020204" pitchFamily="34" charset="0"/>
                <a:ea typeface="Calibri"/>
                <a:cs typeface="Arial" panose="020B0604020202020204" pitchFamily="34" charset="0"/>
                <a:sym typeface="Calibri"/>
              </a:rPr>
              <a:t>Giới</a:t>
            </a:r>
            <a:r>
              <a:rPr lang="en-US" sz="1200" dirty="0">
                <a:latin typeface="Arial" panose="020B0604020202020204" pitchFamily="34" charset="0"/>
                <a:ea typeface="Calibri"/>
                <a:cs typeface="Arial" panose="020B0604020202020204" pitchFamily="34" charset="0"/>
                <a:sym typeface="Calibri"/>
              </a:rPr>
              <a:t> </a:t>
            </a:r>
            <a:r>
              <a:rPr lang="en-US" sz="1200" dirty="0" err="1">
                <a:latin typeface="Arial" panose="020B0604020202020204" pitchFamily="34" charset="0"/>
                <a:ea typeface="Calibri"/>
                <a:cs typeface="Arial" panose="020B0604020202020204" pitchFamily="34" charset="0"/>
                <a:sym typeface="Calibri"/>
              </a:rPr>
              <a:t>thiệu</a:t>
            </a:r>
            <a:endParaRPr lang="en-US" sz="1200" dirty="0">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err="1">
                <a:latin typeface="Arial" panose="020B0604020202020204" pitchFamily="34" charset="0"/>
                <a:ea typeface="Calibri"/>
                <a:cs typeface="Arial" panose="020B0604020202020204" pitchFamily="34" charset="0"/>
                <a:sym typeface="Calibri"/>
              </a:rPr>
              <a:t>Phương</a:t>
            </a:r>
            <a:r>
              <a:rPr lang="en-US" sz="1200">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b="1">
                <a:solidFill>
                  <a:srgbClr val="0000FF"/>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21" name="TextBox 20"/>
          <p:cNvSpPr txBox="1"/>
          <p:nvPr/>
        </p:nvSpPr>
        <p:spPr>
          <a:xfrm>
            <a:off x="8641229" y="4731990"/>
            <a:ext cx="46930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22</a:t>
            </a:r>
          </a:p>
        </p:txBody>
      </p:sp>
      <p:pic>
        <p:nvPicPr>
          <p:cNvPr id="15" name="Picture 14">
            <a:extLst>
              <a:ext uri="{FF2B5EF4-FFF2-40B4-BE49-F238E27FC236}">
                <a16:creationId xmlns:a16="http://schemas.microsoft.com/office/drawing/2014/main" id="{7187D90B-4711-C040-87AA-D9A178364477}"/>
              </a:ext>
            </a:extLst>
          </p:cNvPr>
          <p:cNvPicPr/>
          <p:nvPr/>
        </p:nvPicPr>
        <p:blipFill>
          <a:blip r:embed="rId3"/>
          <a:stretch>
            <a:fillRect/>
          </a:stretch>
        </p:blipFill>
        <p:spPr>
          <a:xfrm>
            <a:off x="2627784" y="721709"/>
            <a:ext cx="3888432" cy="3875311"/>
          </a:xfrm>
          <a:prstGeom prst="rect">
            <a:avLst/>
          </a:prstGeom>
        </p:spPr>
      </p:pic>
      <p:sp>
        <p:nvSpPr>
          <p:cNvPr id="16" name="Rectangle 15">
            <a:extLst>
              <a:ext uri="{FF2B5EF4-FFF2-40B4-BE49-F238E27FC236}">
                <a16:creationId xmlns:a16="http://schemas.microsoft.com/office/drawing/2014/main" id="{136BBA2B-4A7E-B14C-8CA2-E031C5FF3647}"/>
              </a:ext>
            </a:extLst>
          </p:cNvPr>
          <p:cNvSpPr/>
          <p:nvPr/>
        </p:nvSpPr>
        <p:spPr>
          <a:xfrm>
            <a:off x="46991" y="4868919"/>
            <a:ext cx="8784976" cy="246221"/>
          </a:xfrm>
          <a:prstGeom prst="rect">
            <a:avLst/>
          </a:prstGeom>
        </p:spPr>
        <p:txBody>
          <a:bodyPr wrap="square">
            <a:spAutoFit/>
          </a:bodyPr>
          <a:lstStyle/>
          <a:p>
            <a:pPr algn="ctr"/>
            <a:r>
              <a:rPr lang="en-US" sz="1000">
                <a:latin typeface="Arial" panose="020B0604020202020204" pitchFamily="34" charset="0"/>
                <a:cs typeface="Arial" panose="020B0604020202020204" pitchFamily="34" charset="0"/>
              </a:rPr>
              <a:t>Adrian Rosebrock. Facial landmarks with dlib, OpenCV, and Python, https://www.pyimagesearch.com/2017/04/03/facial-landmarks-dlib-opencvpython/</a:t>
            </a:r>
          </a:p>
        </p:txBody>
      </p:sp>
    </p:spTree>
    <p:extLst>
      <p:ext uri="{BB962C8B-B14F-4D97-AF65-F5344CB8AC3E}">
        <p14:creationId xmlns:p14="http://schemas.microsoft.com/office/powerpoint/2010/main" val="327363965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0" y="-23594"/>
            <a:ext cx="9144001" cy="67115"/>
            <a:chOff x="1821110" y="4410724"/>
            <a:chExt cx="7275765" cy="76200"/>
          </a:xfrm>
          <a:solidFill>
            <a:schemeClr val="accent6">
              <a:lumMod val="75000"/>
            </a:schemeClr>
          </a:solidFill>
        </p:grpSpPr>
        <p:sp>
          <p:nvSpPr>
            <p:cNvPr id="49" name="Rectangle 48"/>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Pentagon 17"/>
          <p:cNvSpPr/>
          <p:nvPr/>
        </p:nvSpPr>
        <p:spPr>
          <a:xfrm>
            <a:off x="29265" y="43521"/>
            <a:ext cx="3290256" cy="568956"/>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Thiết kế và Cài đặt</a:t>
            </a:r>
            <a:endParaRPr lang="en-US" sz="2500" b="1" dirty="0">
              <a:latin typeface="Arial" panose="020B0604020202020204" pitchFamily="34" charset="0"/>
              <a:cs typeface="Arial" panose="020B0604020202020204" pitchFamily="34" charset="0"/>
            </a:endParaRPr>
          </a:p>
        </p:txBody>
      </p:sp>
      <p:sp>
        <p:nvSpPr>
          <p:cNvPr id="19" name="Rectangle 18"/>
          <p:cNvSpPr/>
          <p:nvPr/>
        </p:nvSpPr>
        <p:spPr>
          <a:xfrm>
            <a:off x="2972925" y="66631"/>
            <a:ext cx="4381924" cy="553998"/>
          </a:xfrm>
          <a:prstGeom prst="rect">
            <a:avLst/>
          </a:prstGeom>
        </p:spPr>
        <p:txBody>
          <a:bodyPr wrap="square">
            <a:spAutoFit/>
          </a:bodyPr>
          <a:lstStyle/>
          <a:p>
            <a:pPr algn="ctr" fontAlgn="t"/>
            <a:r>
              <a:rPr lang="en-US" sz="3000" b="1">
                <a:solidFill>
                  <a:srgbClr val="0000FF"/>
                </a:solidFill>
                <a:latin typeface="Arial" panose="020B0604020202020204" pitchFamily="34" charset="0"/>
                <a:cs typeface="Arial" panose="020B0604020202020204" pitchFamily="34" charset="0"/>
              </a:rPr>
              <a:t>Chống mạo danh</a:t>
            </a:r>
            <a:endParaRPr lang="en-US" sz="3000" b="1" dirty="0">
              <a:solidFill>
                <a:srgbClr val="0000FF"/>
              </a:solidFill>
              <a:latin typeface="Arial" panose="020B0604020202020204" pitchFamily="34" charset="0"/>
              <a:cs typeface="Arial" panose="020B0604020202020204" pitchFamily="34" charset="0"/>
            </a:endParaRPr>
          </a:p>
        </p:txBody>
      </p:sp>
      <p:sp>
        <p:nvSpPr>
          <p:cNvPr id="20" name="Rectangle 19"/>
          <p:cNvSpPr/>
          <p:nvPr/>
        </p:nvSpPr>
        <p:spPr>
          <a:xfrm>
            <a:off x="7596336" y="43521"/>
            <a:ext cx="1553716" cy="830997"/>
          </a:xfrm>
          <a:prstGeom prst="rect">
            <a:avLst/>
          </a:prstGeom>
        </p:spPr>
        <p:txBody>
          <a:bodyPr wrap="square">
            <a:spAutoFit/>
          </a:bodyPr>
          <a:lstStyle/>
          <a:p>
            <a:pPr algn="r">
              <a:buClr>
                <a:schemeClr val="dk1"/>
              </a:buClr>
              <a:buSzPts val="2600"/>
            </a:pPr>
            <a:r>
              <a:rPr lang="en-US" sz="1200" dirty="0" err="1">
                <a:latin typeface="Arial" panose="020B0604020202020204" pitchFamily="34" charset="0"/>
                <a:ea typeface="Calibri"/>
                <a:cs typeface="Arial" panose="020B0604020202020204" pitchFamily="34" charset="0"/>
                <a:sym typeface="Calibri"/>
              </a:rPr>
              <a:t>Giới</a:t>
            </a:r>
            <a:r>
              <a:rPr lang="en-US" sz="1200" dirty="0">
                <a:latin typeface="Arial" panose="020B0604020202020204" pitchFamily="34" charset="0"/>
                <a:ea typeface="Calibri"/>
                <a:cs typeface="Arial" panose="020B0604020202020204" pitchFamily="34" charset="0"/>
                <a:sym typeface="Calibri"/>
              </a:rPr>
              <a:t> </a:t>
            </a:r>
            <a:r>
              <a:rPr lang="en-US" sz="1200" dirty="0" err="1">
                <a:latin typeface="Arial" panose="020B0604020202020204" pitchFamily="34" charset="0"/>
                <a:ea typeface="Calibri"/>
                <a:cs typeface="Arial" panose="020B0604020202020204" pitchFamily="34" charset="0"/>
                <a:sym typeface="Calibri"/>
              </a:rPr>
              <a:t>thiệu</a:t>
            </a:r>
            <a:endParaRPr lang="en-US" sz="1200" dirty="0">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err="1">
                <a:latin typeface="Arial" panose="020B0604020202020204" pitchFamily="34" charset="0"/>
                <a:ea typeface="Calibri"/>
                <a:cs typeface="Arial" panose="020B0604020202020204" pitchFamily="34" charset="0"/>
                <a:sym typeface="Calibri"/>
              </a:rPr>
              <a:t>Phương</a:t>
            </a:r>
            <a:r>
              <a:rPr lang="en-US" sz="1200">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b="1">
                <a:solidFill>
                  <a:srgbClr val="0000FF"/>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21" name="TextBox 20"/>
          <p:cNvSpPr txBox="1"/>
          <p:nvPr/>
        </p:nvSpPr>
        <p:spPr>
          <a:xfrm>
            <a:off x="8641229" y="4731990"/>
            <a:ext cx="46930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23</a:t>
            </a:r>
          </a:p>
        </p:txBody>
      </p:sp>
      <p:pic>
        <p:nvPicPr>
          <p:cNvPr id="2" name="Picture 1">
            <a:extLst>
              <a:ext uri="{FF2B5EF4-FFF2-40B4-BE49-F238E27FC236}">
                <a16:creationId xmlns:a16="http://schemas.microsoft.com/office/drawing/2014/main" id="{745AA0FF-E413-A34E-BFB8-B23C42A53D94}"/>
              </a:ext>
            </a:extLst>
          </p:cNvPr>
          <p:cNvPicPr>
            <a:picLocks noChangeAspect="1"/>
          </p:cNvPicPr>
          <p:nvPr/>
        </p:nvPicPr>
        <p:blipFill>
          <a:blip r:embed="rId3"/>
          <a:stretch>
            <a:fillRect/>
          </a:stretch>
        </p:blipFill>
        <p:spPr>
          <a:xfrm>
            <a:off x="2515140" y="1059582"/>
            <a:ext cx="4163282" cy="1181472"/>
          </a:xfrm>
          <a:prstGeom prst="rect">
            <a:avLst/>
          </a:prstGeom>
        </p:spPr>
      </p:pic>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958E94FD-0727-CD4B-A1D3-D5721013AF4E}"/>
                  </a:ext>
                </a:extLst>
              </p:cNvPr>
              <p:cNvSpPr/>
              <p:nvPr/>
            </p:nvSpPr>
            <p:spPr>
              <a:xfrm>
                <a:off x="2310781" y="2550321"/>
                <a:ext cx="4572000" cy="1652760"/>
              </a:xfrm>
              <a:prstGeom prst="rect">
                <a:avLst/>
              </a:prstGeom>
            </p:spPr>
            <p:txBody>
              <a:bodyPr>
                <a:spAutoFit/>
              </a:bodyPr>
              <a:lstStyle/>
              <a:p>
                <a:pPr algn="just">
                  <a:lnSpc>
                    <a:spcPct val="120000"/>
                  </a:lnSpc>
                  <a:spcAft>
                    <a:spcPts val="600"/>
                  </a:spcAft>
                </a:pPr>
                <a14:m>
                  <m:oMathPara xmlns:m="http://schemas.openxmlformats.org/officeDocument/2006/math">
                    <m:oMathParaPr>
                      <m:jc m:val="centerGroup"/>
                    </m:oMathParaPr>
                    <m:oMath xmlns:m="http://schemas.openxmlformats.org/officeDocument/2006/math">
                      <m:r>
                        <a:rPr lang="en-VN" sz="2400" i="1">
                          <a:latin typeface="Cambria Math" panose="02040503050406030204" pitchFamily="18" charset="0"/>
                        </a:rPr>
                        <m:t>𝐴</m:t>
                      </m:r>
                      <m:r>
                        <a:rPr lang="en-VN" sz="2400">
                          <a:latin typeface="Cambria Math" panose="02040503050406030204" pitchFamily="18" charset="0"/>
                        </a:rPr>
                        <m:t>=</m:t>
                      </m:r>
                      <m:r>
                        <a:rPr lang="en-VN" sz="2400" i="1">
                          <a:latin typeface="Cambria Math" panose="02040503050406030204" pitchFamily="18" charset="0"/>
                        </a:rPr>
                        <m:t>𝑑𝑖𝑠𝑡</m:t>
                      </m:r>
                      <m:r>
                        <a:rPr lang="en-VN" sz="2400">
                          <a:latin typeface="Cambria Math" panose="02040503050406030204" pitchFamily="18" charset="0"/>
                        </a:rPr>
                        <m:t>.</m:t>
                      </m:r>
                      <m:r>
                        <a:rPr lang="en-VN" sz="2400" i="1">
                          <a:latin typeface="Cambria Math" panose="02040503050406030204" pitchFamily="18" charset="0"/>
                        </a:rPr>
                        <m:t>𝑒𝑢𝑐𝑙𝑖𝑑𝑒𝑎𝑛</m:t>
                      </m:r>
                      <m:d>
                        <m:dPr>
                          <m:sepChr m:val=","/>
                          <m:ctrlPr>
                            <a:rPr lang="en-VN" sz="2400" i="1">
                              <a:latin typeface="Cambria Math" panose="02040503050406030204" pitchFamily="18" charset="0"/>
                            </a:rPr>
                          </m:ctrlPr>
                        </m:dPr>
                        <m:e>
                          <m:sSub>
                            <m:sSubPr>
                              <m:ctrlPr>
                                <a:rPr lang="en-VN" sz="2400" i="1">
                                  <a:solidFill>
                                    <a:srgbClr val="836967"/>
                                  </a:solidFill>
                                  <a:latin typeface="Cambria Math" panose="02040503050406030204" pitchFamily="18" charset="0"/>
                                </a:rPr>
                              </m:ctrlPr>
                            </m:sSubPr>
                            <m:e>
                              <m:r>
                                <a:rPr lang="en-VN" sz="2400" i="1">
                                  <a:latin typeface="Cambria Math" panose="02040503050406030204" pitchFamily="18" charset="0"/>
                                </a:rPr>
                                <m:t>𝑒</m:t>
                              </m:r>
                            </m:e>
                            <m:sub>
                              <m:r>
                                <a:rPr lang="en-VN" sz="2400">
                                  <a:latin typeface="Cambria Math" panose="02040503050406030204" pitchFamily="18" charset="0"/>
                                </a:rPr>
                                <m:t>1</m:t>
                              </m:r>
                            </m:sub>
                          </m:sSub>
                        </m:e>
                        <m:e>
                          <m:r>
                            <a:rPr lang="en-VN" sz="2400">
                              <a:latin typeface="Cambria Math" panose="02040503050406030204" pitchFamily="18" charset="0"/>
                            </a:rPr>
                            <m:t> </m:t>
                          </m:r>
                          <m:sSub>
                            <m:sSubPr>
                              <m:ctrlPr>
                                <a:rPr lang="en-VN" sz="2400" i="1">
                                  <a:solidFill>
                                    <a:srgbClr val="836967"/>
                                  </a:solidFill>
                                  <a:latin typeface="Cambria Math" panose="02040503050406030204" pitchFamily="18" charset="0"/>
                                </a:rPr>
                              </m:ctrlPr>
                            </m:sSubPr>
                            <m:e>
                              <m:r>
                                <a:rPr lang="en-VN" sz="2400">
                                  <a:latin typeface="Cambria Math" panose="02040503050406030204" pitchFamily="18" charset="0"/>
                                </a:rPr>
                                <m:t> </m:t>
                              </m:r>
                              <m:r>
                                <a:rPr lang="en-VN" sz="2400" i="1">
                                  <a:latin typeface="Cambria Math" panose="02040503050406030204" pitchFamily="18" charset="0"/>
                                </a:rPr>
                                <m:t>𝑒</m:t>
                              </m:r>
                            </m:e>
                            <m:sub>
                              <m:r>
                                <a:rPr lang="en-VN" sz="2400">
                                  <a:latin typeface="Cambria Math" panose="02040503050406030204" pitchFamily="18" charset="0"/>
                                </a:rPr>
                                <m:t>5</m:t>
                              </m:r>
                            </m:sub>
                          </m:sSub>
                        </m:e>
                      </m:d>
                    </m:oMath>
                  </m:oMathPara>
                </a14:m>
                <a:endParaRPr lang="en-US" sz="2400" i="1">
                  <a:latin typeface="Cambria Math" panose="02040503050406030204" pitchFamily="18" charset="0"/>
                  <a:ea typeface="Calibri" panose="020F0502020204030204" pitchFamily="34" charset="0"/>
                  <a:cs typeface="Times New Roman" panose="02020603050405020304" pitchFamily="18" charset="0"/>
                </a:endParaRPr>
              </a:p>
              <a:p>
                <a:pPr algn="just">
                  <a:lnSpc>
                    <a:spcPct val="120000"/>
                  </a:lnSpc>
                  <a:spcAft>
                    <a:spcPts val="600"/>
                  </a:spcAft>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libri" panose="020F0502020204030204" pitchFamily="34" charset="0"/>
                          <a:cs typeface="Times New Roman" panose="02020603050405020304" pitchFamily="18" charset="0"/>
                        </a:rPr>
                        <m:t>𝐵</m:t>
                      </m:r>
                      <m:r>
                        <a:rPr lang="en-US" sz="2400" i="1">
                          <a:latin typeface="Cambria Math" panose="02040503050406030204" pitchFamily="18" charset="0"/>
                          <a:ea typeface="Calibri" panose="020F0502020204030204" pitchFamily="34" charset="0"/>
                          <a:cs typeface="Times New Roman" panose="02020603050405020304" pitchFamily="18" charset="0"/>
                        </a:rPr>
                        <m:t>=</m:t>
                      </m:r>
                      <m:r>
                        <a:rPr lang="en-US" sz="2400" i="1">
                          <a:latin typeface="Cambria Math" panose="02040503050406030204" pitchFamily="18" charset="0"/>
                          <a:ea typeface="Calibri" panose="020F0502020204030204" pitchFamily="34" charset="0"/>
                          <a:cs typeface="Times New Roman" panose="02020603050405020304" pitchFamily="18" charset="0"/>
                        </a:rPr>
                        <m:t>𝑑𝑖𝑠𝑡</m:t>
                      </m:r>
                      <m:r>
                        <a:rPr lang="en-US" sz="2400" i="1">
                          <a:latin typeface="Cambria Math" panose="02040503050406030204" pitchFamily="18" charset="0"/>
                          <a:ea typeface="Calibri" panose="020F0502020204030204" pitchFamily="34" charset="0"/>
                          <a:cs typeface="Times New Roman" panose="02020603050405020304" pitchFamily="18" charset="0"/>
                        </a:rPr>
                        <m:t>.</m:t>
                      </m:r>
                      <m:r>
                        <a:rPr lang="en-US" sz="2400" i="1">
                          <a:latin typeface="Cambria Math" panose="02040503050406030204" pitchFamily="18" charset="0"/>
                          <a:ea typeface="Calibri" panose="020F0502020204030204" pitchFamily="34" charset="0"/>
                          <a:cs typeface="Times New Roman" panose="02020603050405020304" pitchFamily="18" charset="0"/>
                        </a:rPr>
                        <m:t>𝑒𝑢𝑐𝑙𝑖𝑑𝑒𝑎𝑛</m:t>
                      </m:r>
                      <m:r>
                        <a:rPr lang="en-US" sz="2400" i="1">
                          <a:latin typeface="Cambria Math" panose="02040503050406030204" pitchFamily="18" charset="0"/>
                          <a:ea typeface="Calibri" panose="020F0502020204030204" pitchFamily="34" charset="0"/>
                          <a:cs typeface="Times New Roman" panose="02020603050405020304" pitchFamily="18" charset="0"/>
                        </a:rPr>
                        <m:t>(</m:t>
                      </m:r>
                      <m:sSub>
                        <m:sSubPr>
                          <m:ctrlPr>
                            <a:rPr lang="en-VN"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𝑒</m:t>
                          </m:r>
                        </m:e>
                        <m:sub>
                          <m:r>
                            <a:rPr lang="en-US" sz="2400" i="1">
                              <a:latin typeface="Cambria Math" panose="02040503050406030204" pitchFamily="18" charset="0"/>
                              <a:ea typeface="Calibri" panose="020F0502020204030204" pitchFamily="34" charset="0"/>
                              <a:cs typeface="Times New Roman" panose="02020603050405020304" pitchFamily="18" charset="0"/>
                            </a:rPr>
                            <m:t>2</m:t>
                          </m:r>
                        </m:sub>
                      </m:sSub>
                      <m:r>
                        <a:rPr lang="en-US" sz="2400" i="1">
                          <a:latin typeface="Cambria Math" panose="02040503050406030204" pitchFamily="18" charset="0"/>
                          <a:ea typeface="Calibri" panose="020F0502020204030204" pitchFamily="34" charset="0"/>
                          <a:cs typeface="Times New Roman" panose="02020603050405020304" pitchFamily="18" charset="0"/>
                        </a:rPr>
                        <m:t>, </m:t>
                      </m:r>
                      <m:sSub>
                        <m:sSubPr>
                          <m:ctrlPr>
                            <a:rPr lang="en-VN"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 </m:t>
                          </m:r>
                          <m:r>
                            <a:rPr lang="en-US" sz="2400" i="1">
                              <a:latin typeface="Cambria Math" panose="02040503050406030204" pitchFamily="18" charset="0"/>
                              <a:ea typeface="Calibri" panose="020F0502020204030204" pitchFamily="34" charset="0"/>
                              <a:cs typeface="Times New Roman" panose="02020603050405020304" pitchFamily="18" charset="0"/>
                            </a:rPr>
                            <m:t>𝑒</m:t>
                          </m:r>
                        </m:e>
                        <m:sub>
                          <m:r>
                            <a:rPr lang="en-US" sz="2400" i="1">
                              <a:latin typeface="Cambria Math" panose="02040503050406030204" pitchFamily="18" charset="0"/>
                              <a:ea typeface="Calibri" panose="020F0502020204030204" pitchFamily="34" charset="0"/>
                              <a:cs typeface="Times New Roman" panose="02020603050405020304" pitchFamily="18" charset="0"/>
                            </a:rPr>
                            <m:t>4</m:t>
                          </m:r>
                        </m:sub>
                      </m:sSub>
                      <m:r>
                        <a:rPr lang="en-US" sz="2400" i="1">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VN" sz="240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20000"/>
                  </a:lnSpc>
                  <a:spcAft>
                    <a:spcPts val="600"/>
                  </a:spcAft>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libri" panose="020F0502020204030204" pitchFamily="34" charset="0"/>
                          <a:cs typeface="Times New Roman" panose="02020603050405020304" pitchFamily="18" charset="0"/>
                        </a:rPr>
                        <m:t>𝐶</m:t>
                      </m:r>
                      <m:r>
                        <a:rPr lang="en-US" sz="2400" i="1">
                          <a:latin typeface="Cambria Math" panose="02040503050406030204" pitchFamily="18" charset="0"/>
                          <a:ea typeface="Calibri" panose="020F0502020204030204" pitchFamily="34" charset="0"/>
                          <a:cs typeface="Times New Roman" panose="02020603050405020304" pitchFamily="18" charset="0"/>
                        </a:rPr>
                        <m:t>=</m:t>
                      </m:r>
                      <m:r>
                        <a:rPr lang="en-US" sz="2400" i="1">
                          <a:latin typeface="Cambria Math" panose="02040503050406030204" pitchFamily="18" charset="0"/>
                          <a:ea typeface="Calibri" panose="020F0502020204030204" pitchFamily="34" charset="0"/>
                          <a:cs typeface="Times New Roman" panose="02020603050405020304" pitchFamily="18" charset="0"/>
                        </a:rPr>
                        <m:t>𝑑𝑖𝑠𝑡</m:t>
                      </m:r>
                      <m:r>
                        <a:rPr lang="en-US" sz="2400" i="1">
                          <a:latin typeface="Cambria Math" panose="02040503050406030204" pitchFamily="18" charset="0"/>
                          <a:ea typeface="Calibri" panose="020F0502020204030204" pitchFamily="34" charset="0"/>
                          <a:cs typeface="Times New Roman" panose="02020603050405020304" pitchFamily="18" charset="0"/>
                        </a:rPr>
                        <m:t>.</m:t>
                      </m:r>
                      <m:r>
                        <a:rPr lang="en-US" sz="2400" i="1">
                          <a:latin typeface="Cambria Math" panose="02040503050406030204" pitchFamily="18" charset="0"/>
                          <a:ea typeface="Calibri" panose="020F0502020204030204" pitchFamily="34" charset="0"/>
                          <a:cs typeface="Times New Roman" panose="02020603050405020304" pitchFamily="18" charset="0"/>
                        </a:rPr>
                        <m:t>𝑒𝑢𝑐𝑙𝑖𝑑𝑒𝑎𝑛</m:t>
                      </m:r>
                      <m:r>
                        <a:rPr lang="en-US" sz="2400" i="1">
                          <a:latin typeface="Cambria Math" panose="02040503050406030204" pitchFamily="18" charset="0"/>
                          <a:ea typeface="Calibri" panose="020F0502020204030204" pitchFamily="34" charset="0"/>
                          <a:cs typeface="Times New Roman" panose="02020603050405020304" pitchFamily="18" charset="0"/>
                        </a:rPr>
                        <m:t>(</m:t>
                      </m:r>
                      <m:sSub>
                        <m:sSubPr>
                          <m:ctrlPr>
                            <a:rPr lang="en-VN"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𝑒</m:t>
                          </m:r>
                        </m:e>
                        <m:sub>
                          <m:r>
                            <a:rPr lang="en-US" sz="2400" i="1">
                              <a:latin typeface="Cambria Math" panose="02040503050406030204" pitchFamily="18" charset="0"/>
                              <a:ea typeface="Calibri" panose="020F0502020204030204" pitchFamily="34" charset="0"/>
                              <a:cs typeface="Times New Roman" panose="02020603050405020304" pitchFamily="18" charset="0"/>
                            </a:rPr>
                            <m:t>0</m:t>
                          </m:r>
                        </m:sub>
                      </m:sSub>
                      <m:r>
                        <a:rPr lang="en-US" sz="2400" i="1">
                          <a:latin typeface="Cambria Math" panose="02040503050406030204" pitchFamily="18" charset="0"/>
                          <a:ea typeface="Calibri" panose="020F0502020204030204" pitchFamily="34" charset="0"/>
                          <a:cs typeface="Times New Roman" panose="02020603050405020304" pitchFamily="18" charset="0"/>
                        </a:rPr>
                        <m:t>, </m:t>
                      </m:r>
                      <m:sSub>
                        <m:sSubPr>
                          <m:ctrlPr>
                            <a:rPr lang="en-VN"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 </m:t>
                          </m:r>
                          <m:r>
                            <a:rPr lang="en-US" sz="2400" i="1">
                              <a:latin typeface="Cambria Math" panose="02040503050406030204" pitchFamily="18" charset="0"/>
                              <a:ea typeface="Calibri" panose="020F0502020204030204" pitchFamily="34" charset="0"/>
                              <a:cs typeface="Times New Roman" panose="02020603050405020304" pitchFamily="18" charset="0"/>
                            </a:rPr>
                            <m:t>𝑒</m:t>
                          </m:r>
                        </m:e>
                        <m:sub>
                          <m:r>
                            <a:rPr lang="en-US" sz="2400" i="1">
                              <a:latin typeface="Cambria Math" panose="02040503050406030204" pitchFamily="18" charset="0"/>
                              <a:ea typeface="Calibri" panose="020F0502020204030204" pitchFamily="34" charset="0"/>
                              <a:cs typeface="Times New Roman" panose="02020603050405020304" pitchFamily="18" charset="0"/>
                            </a:rPr>
                            <m:t>3</m:t>
                          </m:r>
                        </m:sub>
                      </m:sSub>
                      <m:r>
                        <a:rPr lang="en-US" sz="2400" i="1">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VN" sz="2400">
                  <a:latin typeface="Times New Roman" panose="02020603050405020304" pitchFamily="18" charset="0"/>
                  <a:ea typeface="Calibri" panose="020F0502020204030204" pitchFamily="34" charset="0"/>
                  <a:cs typeface="Times New Roman" panose="02020603050405020304" pitchFamily="18" charset="0"/>
                </a:endParaRPr>
              </a:p>
            </p:txBody>
          </p:sp>
        </mc:Choice>
        <mc:Fallback>
          <p:sp>
            <p:nvSpPr>
              <p:cNvPr id="4" name="Rectangle 3">
                <a:extLst>
                  <a:ext uri="{FF2B5EF4-FFF2-40B4-BE49-F238E27FC236}">
                    <a16:creationId xmlns:a16="http://schemas.microsoft.com/office/drawing/2014/main" id="{958E94FD-0727-CD4B-A1D3-D5721013AF4E}"/>
                  </a:ext>
                </a:extLst>
              </p:cNvPr>
              <p:cNvSpPr>
                <a:spLocks noRot="1" noChangeAspect="1" noMove="1" noResize="1" noEditPoints="1" noAdjustHandles="1" noChangeArrowheads="1" noChangeShapeType="1" noTextEdit="1"/>
              </p:cNvSpPr>
              <p:nvPr/>
            </p:nvSpPr>
            <p:spPr>
              <a:xfrm>
                <a:off x="2310781" y="2550321"/>
                <a:ext cx="4572000" cy="1652760"/>
              </a:xfrm>
              <a:prstGeom prst="rect">
                <a:avLst/>
              </a:prstGeom>
              <a:blipFill>
                <a:blip r:embed="rId4"/>
                <a:stretch>
                  <a:fillRect/>
                </a:stretch>
              </a:blipFill>
            </p:spPr>
            <p:txBody>
              <a:bodyPr/>
              <a:lstStyle/>
              <a:p>
                <a:r>
                  <a:rPr lang="en-VN">
                    <a:noFill/>
                  </a:rPr>
                  <a:t> </a:t>
                </a:r>
              </a:p>
            </p:txBody>
          </p:sp>
        </mc:Fallback>
      </mc:AlternateContent>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436D654A-B5B9-B740-848F-6021FC5B1116}"/>
                  </a:ext>
                </a:extLst>
              </p:cNvPr>
              <p:cNvSpPr/>
              <p:nvPr/>
            </p:nvSpPr>
            <p:spPr>
              <a:xfrm>
                <a:off x="3297381" y="4107667"/>
                <a:ext cx="2825197" cy="90178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VN" sz="2800" i="1">
                          <a:latin typeface="Cambria Math" panose="02040503050406030204" pitchFamily="18" charset="0"/>
                        </a:rPr>
                        <m:t>𝑅</m:t>
                      </m:r>
                      <m:r>
                        <a:rPr lang="en-VN" sz="2800" i="0">
                          <a:latin typeface="Cambria Math" panose="02040503050406030204" pitchFamily="18" charset="0"/>
                        </a:rPr>
                        <m:t>=</m:t>
                      </m:r>
                      <m:f>
                        <m:fPr>
                          <m:ctrlPr>
                            <a:rPr lang="en-VN" sz="2800" i="1">
                              <a:solidFill>
                                <a:srgbClr val="836967"/>
                              </a:solidFill>
                              <a:latin typeface="Cambria Math" panose="02040503050406030204" pitchFamily="18" charset="0"/>
                            </a:rPr>
                          </m:ctrlPr>
                        </m:fPr>
                        <m:num>
                          <m:r>
                            <a:rPr lang="en-VN" sz="2800" i="1">
                              <a:latin typeface="Cambria Math" panose="02040503050406030204" pitchFamily="18" charset="0"/>
                            </a:rPr>
                            <m:t>𝐴</m:t>
                          </m:r>
                          <m:r>
                            <a:rPr lang="en-VN" sz="2800" i="0">
                              <a:latin typeface="Cambria Math" panose="02040503050406030204" pitchFamily="18" charset="0"/>
                            </a:rPr>
                            <m:t>+</m:t>
                          </m:r>
                          <m:r>
                            <a:rPr lang="en-VN" sz="2800" i="1">
                              <a:latin typeface="Cambria Math" panose="02040503050406030204" pitchFamily="18" charset="0"/>
                            </a:rPr>
                            <m:t>𝐵</m:t>
                          </m:r>
                        </m:num>
                        <m:den>
                          <m:r>
                            <a:rPr lang="en-VN" sz="2800" i="0">
                              <a:latin typeface="Cambria Math" panose="02040503050406030204" pitchFamily="18" charset="0"/>
                            </a:rPr>
                            <m:t>2∗</m:t>
                          </m:r>
                          <m:r>
                            <a:rPr lang="en-VN" sz="2800" i="1">
                              <a:latin typeface="Cambria Math" panose="02040503050406030204" pitchFamily="18" charset="0"/>
                            </a:rPr>
                            <m:t>𝐶</m:t>
                          </m:r>
                        </m:den>
                      </m:f>
                      <m:r>
                        <a:rPr lang="en-US" sz="2800" b="0" i="1">
                          <a:latin typeface="Cambria Math" panose="02040503050406030204" pitchFamily="18" charset="0"/>
                        </a:rPr>
                        <m:t>≤0.2</m:t>
                      </m:r>
                    </m:oMath>
                  </m:oMathPara>
                </a14:m>
                <a:endParaRPr lang="en-VN" sz="2800"/>
              </a:p>
            </p:txBody>
          </p:sp>
        </mc:Choice>
        <mc:Fallback>
          <p:sp>
            <p:nvSpPr>
              <p:cNvPr id="5" name="Rectangle 4">
                <a:extLst>
                  <a:ext uri="{FF2B5EF4-FFF2-40B4-BE49-F238E27FC236}">
                    <a16:creationId xmlns:a16="http://schemas.microsoft.com/office/drawing/2014/main" id="{436D654A-B5B9-B740-848F-6021FC5B1116}"/>
                  </a:ext>
                </a:extLst>
              </p:cNvPr>
              <p:cNvSpPr>
                <a:spLocks noRot="1" noChangeAspect="1" noMove="1" noResize="1" noEditPoints="1" noAdjustHandles="1" noChangeArrowheads="1" noChangeShapeType="1" noTextEdit="1"/>
              </p:cNvSpPr>
              <p:nvPr/>
            </p:nvSpPr>
            <p:spPr>
              <a:xfrm>
                <a:off x="3297381" y="4107667"/>
                <a:ext cx="2825197" cy="901785"/>
              </a:xfrm>
              <a:prstGeom prst="rect">
                <a:avLst/>
              </a:prstGeom>
              <a:blipFill>
                <a:blip r:embed="rId5"/>
                <a:stretch>
                  <a:fillRect b="-6944"/>
                </a:stretch>
              </a:blipFill>
            </p:spPr>
            <p:txBody>
              <a:bodyPr/>
              <a:lstStyle/>
              <a:p>
                <a:r>
                  <a:rPr lang="en-VN">
                    <a:noFill/>
                  </a:rPr>
                  <a:t> </a:t>
                </a:r>
              </a:p>
            </p:txBody>
          </p:sp>
        </mc:Fallback>
      </mc:AlternateContent>
      <p:sp>
        <p:nvSpPr>
          <p:cNvPr id="6" name="Right Arrow 5">
            <a:extLst>
              <a:ext uri="{FF2B5EF4-FFF2-40B4-BE49-F238E27FC236}">
                <a16:creationId xmlns:a16="http://schemas.microsoft.com/office/drawing/2014/main" id="{6F9AA841-C2E7-DD45-AECF-966048E9D4DB}"/>
              </a:ext>
            </a:extLst>
          </p:cNvPr>
          <p:cNvSpPr/>
          <p:nvPr/>
        </p:nvSpPr>
        <p:spPr>
          <a:xfrm>
            <a:off x="2267744" y="4314921"/>
            <a:ext cx="820043" cy="561085"/>
          </a:xfrm>
          <a:prstGeom prst="rightArrow">
            <a:avLst/>
          </a:prstGeom>
          <a:solidFill>
            <a:srgbClr val="CCECFF"/>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348293822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0" y="-23594"/>
            <a:ext cx="9144001" cy="67115"/>
            <a:chOff x="1821110" y="4410724"/>
            <a:chExt cx="7275765" cy="76200"/>
          </a:xfrm>
          <a:solidFill>
            <a:schemeClr val="accent6">
              <a:lumMod val="75000"/>
            </a:schemeClr>
          </a:solidFill>
        </p:grpSpPr>
        <p:sp>
          <p:nvSpPr>
            <p:cNvPr id="49" name="Rectangle 48"/>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a:extLst>
              <a:ext uri="{FF2B5EF4-FFF2-40B4-BE49-F238E27FC236}">
                <a16:creationId xmlns:a16="http://schemas.microsoft.com/office/drawing/2014/main" id="{A52D18F7-16FF-C34D-AAD0-84CCFFA4EBD1}"/>
              </a:ext>
            </a:extLst>
          </p:cNvPr>
          <p:cNvPicPr/>
          <p:nvPr/>
        </p:nvPicPr>
        <p:blipFill>
          <a:blip r:embed="rId3"/>
          <a:stretch>
            <a:fillRect/>
          </a:stretch>
        </p:blipFill>
        <p:spPr>
          <a:xfrm>
            <a:off x="3319521" y="607763"/>
            <a:ext cx="3872612" cy="4535737"/>
          </a:xfrm>
          <a:prstGeom prst="rect">
            <a:avLst/>
          </a:prstGeom>
        </p:spPr>
      </p:pic>
      <p:sp>
        <p:nvSpPr>
          <p:cNvPr id="15" name="Rectangle 14">
            <a:extLst>
              <a:ext uri="{FF2B5EF4-FFF2-40B4-BE49-F238E27FC236}">
                <a16:creationId xmlns:a16="http://schemas.microsoft.com/office/drawing/2014/main" id="{C3A9DA81-9DD6-5841-A363-F55222E1C8CB}"/>
              </a:ext>
            </a:extLst>
          </p:cNvPr>
          <p:cNvSpPr>
            <a:spLocks noChangeArrowheads="1"/>
          </p:cNvSpPr>
          <p:nvPr/>
        </p:nvSpPr>
        <p:spPr bwMode="auto">
          <a:xfrm>
            <a:off x="323528" y="1945744"/>
            <a:ext cx="288032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200" dirty="0" err="1">
                <a:latin typeface="Arial" panose="020B0604020202020204" pitchFamily="34" charset="0"/>
                <a:ea typeface="Calibri" panose="020F0502020204030204" pitchFamily="34" charset="0"/>
                <a:cs typeface="Arial" panose="020B0604020202020204" pitchFamily="34" charset="0"/>
              </a:rPr>
              <a:t>Lưu</a:t>
            </a:r>
            <a:r>
              <a:rPr lang="en-US" altLang="en-US" sz="2200" dirty="0">
                <a:latin typeface="Arial" panose="020B0604020202020204" pitchFamily="34" charset="0"/>
                <a:ea typeface="Calibri" panose="020F0502020204030204" pitchFamily="34" charset="0"/>
                <a:cs typeface="Arial" panose="020B0604020202020204" pitchFamily="34" charset="0"/>
              </a:rPr>
              <a:t> </a:t>
            </a:r>
            <a:r>
              <a:rPr lang="en-US" altLang="en-US" sz="2200" dirty="0" err="1">
                <a:latin typeface="Arial" panose="020B0604020202020204" pitchFamily="34" charset="0"/>
                <a:ea typeface="Calibri" panose="020F0502020204030204" pitchFamily="34" charset="0"/>
                <a:cs typeface="Arial" panose="020B0604020202020204" pitchFamily="34" charset="0"/>
              </a:rPr>
              <a:t>đồ</a:t>
            </a:r>
            <a:r>
              <a:rPr lang="en-US" altLang="en-US" sz="2200" dirty="0">
                <a:latin typeface="Arial" panose="020B0604020202020204" pitchFamily="34" charset="0"/>
                <a:ea typeface="Calibri" panose="020F0502020204030204" pitchFamily="34" charset="0"/>
                <a:cs typeface="Arial" panose="020B0604020202020204" pitchFamily="34" charset="0"/>
              </a:rPr>
              <a:t> </a:t>
            </a:r>
            <a:r>
              <a:rPr lang="en-US" altLang="en-US" sz="2200" dirty="0" err="1">
                <a:latin typeface="Arial" panose="020B0604020202020204" pitchFamily="34" charset="0"/>
                <a:ea typeface="Calibri" panose="020F0502020204030204" pitchFamily="34" charset="0"/>
                <a:cs typeface="Arial" panose="020B0604020202020204" pitchFamily="34" charset="0"/>
              </a:rPr>
              <a:t>giải</a:t>
            </a:r>
            <a:r>
              <a:rPr lang="en-US" altLang="en-US" sz="2200" dirty="0">
                <a:latin typeface="Arial" panose="020B0604020202020204" pitchFamily="34" charset="0"/>
                <a:ea typeface="Calibri" panose="020F0502020204030204" pitchFamily="34" charset="0"/>
                <a:cs typeface="Arial" panose="020B0604020202020204" pitchFamily="34" charset="0"/>
              </a:rPr>
              <a:t> </a:t>
            </a:r>
            <a:r>
              <a:rPr lang="en-US" altLang="en-US" sz="2200" err="1">
                <a:latin typeface="Arial" panose="020B0604020202020204" pitchFamily="34" charset="0"/>
                <a:ea typeface="Calibri" panose="020F0502020204030204" pitchFamily="34" charset="0"/>
                <a:cs typeface="Arial" panose="020B0604020202020204" pitchFamily="34" charset="0"/>
              </a:rPr>
              <a:t>thuật</a:t>
            </a:r>
            <a:r>
              <a:rPr lang="en-US" altLang="en-US" sz="2200">
                <a:latin typeface="Arial" panose="020B0604020202020204" pitchFamily="34" charset="0"/>
                <a:ea typeface="Calibri" panose="020F0502020204030204" pitchFamily="34" charset="0"/>
                <a:cs typeface="Arial" panose="020B0604020202020204" pitchFamily="34" charset="0"/>
              </a:rPr>
              <a:t> cho chức năng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200" b="1">
                <a:solidFill>
                  <a:srgbClr val="002060"/>
                </a:solidFill>
                <a:latin typeface="Arial" panose="020B0604020202020204" pitchFamily="34" charset="0"/>
                <a:ea typeface="Calibri" panose="020F0502020204030204" pitchFamily="34" charset="0"/>
                <a:cs typeface="Arial" panose="020B0604020202020204" pitchFamily="34" charset="0"/>
              </a:rPr>
              <a:t>Thêm </a:t>
            </a:r>
            <a:r>
              <a:rPr lang="en-US" alt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người</a:t>
            </a:r>
            <a:r>
              <a:rPr lang="en-US" alt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altLang="en-US" sz="2200" b="1">
                <a:solidFill>
                  <a:srgbClr val="002060"/>
                </a:solidFill>
                <a:latin typeface="Arial" panose="020B0604020202020204" pitchFamily="34" charset="0"/>
                <a:ea typeface="Calibri" panose="020F0502020204030204" pitchFamily="34" charset="0"/>
                <a:cs typeface="Arial" panose="020B0604020202020204" pitchFamily="34" charset="0"/>
              </a:rPr>
              <a:t>tin cậy</a:t>
            </a:r>
            <a:r>
              <a:rPr lang="en-US" altLang="en-US" sz="2200">
                <a:latin typeface="Arial" panose="020B0604020202020204" pitchFamily="34" charset="0"/>
                <a:ea typeface="Calibri" panose="020F0502020204030204" pitchFamily="34" charset="0"/>
                <a:cs typeface="Arial" panose="020B0604020202020204" pitchFamily="34" charset="0"/>
              </a:rPr>
              <a:t>: </a:t>
            </a:r>
            <a:endParaRPr lang="en-US" altLang="en-US" sz="2200" dirty="0">
              <a:latin typeface="Arial" panose="020B0604020202020204" pitchFamily="34" charset="0"/>
              <a:ea typeface="Calibri" panose="020F0502020204030204" pitchFamily="34" charset="0"/>
              <a:cs typeface="Arial" panose="020B0604020202020204" pitchFamily="34" charset="0"/>
            </a:endParaRPr>
          </a:p>
        </p:txBody>
      </p:sp>
      <p:sp>
        <p:nvSpPr>
          <p:cNvPr id="18" name="Pentagon 17"/>
          <p:cNvSpPr/>
          <p:nvPr/>
        </p:nvSpPr>
        <p:spPr>
          <a:xfrm>
            <a:off x="29265" y="43521"/>
            <a:ext cx="3290256" cy="568956"/>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Thiết kế và Cài đặt</a:t>
            </a:r>
            <a:endParaRPr lang="en-US" sz="2500" b="1" dirty="0">
              <a:latin typeface="Arial" panose="020B0604020202020204" pitchFamily="34" charset="0"/>
              <a:cs typeface="Arial" panose="020B0604020202020204" pitchFamily="34" charset="0"/>
            </a:endParaRPr>
          </a:p>
        </p:txBody>
      </p:sp>
      <p:sp>
        <p:nvSpPr>
          <p:cNvPr id="19" name="Rectangle 18"/>
          <p:cNvSpPr/>
          <p:nvPr/>
        </p:nvSpPr>
        <p:spPr>
          <a:xfrm>
            <a:off x="2972925" y="66631"/>
            <a:ext cx="4381924" cy="553998"/>
          </a:xfrm>
          <a:prstGeom prst="rect">
            <a:avLst/>
          </a:prstGeom>
        </p:spPr>
        <p:txBody>
          <a:bodyPr wrap="square">
            <a:spAutoFit/>
          </a:bodyPr>
          <a:lstStyle/>
          <a:p>
            <a:pPr algn="ctr" fontAlgn="t"/>
            <a:r>
              <a:rPr lang="en-US" sz="3000" b="1">
                <a:solidFill>
                  <a:srgbClr val="0000FF"/>
                </a:solidFill>
                <a:latin typeface="Arial" panose="020B0604020202020204" pitchFamily="34" charset="0"/>
                <a:cs typeface="Arial" panose="020B0604020202020204" pitchFamily="34" charset="0"/>
              </a:rPr>
              <a:t>Lưu đồ giải thuật</a:t>
            </a:r>
            <a:endParaRPr lang="en-US" sz="3000" b="1" dirty="0">
              <a:solidFill>
                <a:srgbClr val="0000FF"/>
              </a:solidFill>
              <a:latin typeface="Arial" panose="020B0604020202020204" pitchFamily="34" charset="0"/>
              <a:cs typeface="Arial" panose="020B0604020202020204" pitchFamily="34" charset="0"/>
            </a:endParaRPr>
          </a:p>
        </p:txBody>
      </p:sp>
      <p:sp>
        <p:nvSpPr>
          <p:cNvPr id="20" name="Rectangle 19"/>
          <p:cNvSpPr/>
          <p:nvPr/>
        </p:nvSpPr>
        <p:spPr>
          <a:xfrm>
            <a:off x="7596336" y="43521"/>
            <a:ext cx="1553716" cy="830997"/>
          </a:xfrm>
          <a:prstGeom prst="rect">
            <a:avLst/>
          </a:prstGeom>
        </p:spPr>
        <p:txBody>
          <a:bodyPr wrap="square">
            <a:spAutoFit/>
          </a:bodyPr>
          <a:lstStyle/>
          <a:p>
            <a:pPr algn="r">
              <a:buClr>
                <a:schemeClr val="dk1"/>
              </a:buClr>
              <a:buSzPts val="2600"/>
            </a:pPr>
            <a:r>
              <a:rPr lang="en-US" sz="1200" dirty="0" err="1">
                <a:latin typeface="Arial" panose="020B0604020202020204" pitchFamily="34" charset="0"/>
                <a:ea typeface="Calibri"/>
                <a:cs typeface="Arial" panose="020B0604020202020204" pitchFamily="34" charset="0"/>
                <a:sym typeface="Calibri"/>
              </a:rPr>
              <a:t>Giới</a:t>
            </a:r>
            <a:r>
              <a:rPr lang="en-US" sz="1200" dirty="0">
                <a:latin typeface="Arial" panose="020B0604020202020204" pitchFamily="34" charset="0"/>
                <a:ea typeface="Calibri"/>
                <a:cs typeface="Arial" panose="020B0604020202020204" pitchFamily="34" charset="0"/>
                <a:sym typeface="Calibri"/>
              </a:rPr>
              <a:t> </a:t>
            </a:r>
            <a:r>
              <a:rPr lang="en-US" sz="1200" dirty="0" err="1">
                <a:latin typeface="Arial" panose="020B0604020202020204" pitchFamily="34" charset="0"/>
                <a:ea typeface="Calibri"/>
                <a:cs typeface="Arial" panose="020B0604020202020204" pitchFamily="34" charset="0"/>
                <a:sym typeface="Calibri"/>
              </a:rPr>
              <a:t>thiệu</a:t>
            </a:r>
            <a:endParaRPr lang="en-US" sz="1200" dirty="0">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err="1">
                <a:latin typeface="Arial" panose="020B0604020202020204" pitchFamily="34" charset="0"/>
                <a:ea typeface="Calibri"/>
                <a:cs typeface="Arial" panose="020B0604020202020204" pitchFamily="34" charset="0"/>
                <a:sym typeface="Calibri"/>
              </a:rPr>
              <a:t>Phương</a:t>
            </a:r>
            <a:r>
              <a:rPr lang="en-US" sz="1200">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b="1">
                <a:solidFill>
                  <a:srgbClr val="0000FF"/>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21" name="TextBox 20"/>
          <p:cNvSpPr txBox="1"/>
          <p:nvPr/>
        </p:nvSpPr>
        <p:spPr>
          <a:xfrm>
            <a:off x="8641229" y="4731990"/>
            <a:ext cx="46930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24</a:t>
            </a:r>
          </a:p>
        </p:txBody>
      </p:sp>
    </p:spTree>
    <p:extLst>
      <p:ext uri="{BB962C8B-B14F-4D97-AF65-F5344CB8AC3E}">
        <p14:creationId xmlns:p14="http://schemas.microsoft.com/office/powerpoint/2010/main" val="3606491085"/>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0" y="-23594"/>
            <a:ext cx="9144001" cy="67115"/>
            <a:chOff x="1821110" y="4410724"/>
            <a:chExt cx="7275765" cy="76200"/>
          </a:xfrm>
          <a:solidFill>
            <a:schemeClr val="accent6">
              <a:lumMod val="75000"/>
            </a:schemeClr>
          </a:solidFill>
        </p:grpSpPr>
        <p:sp>
          <p:nvSpPr>
            <p:cNvPr id="49" name="Rectangle 48"/>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a:extLst>
              <a:ext uri="{FF2B5EF4-FFF2-40B4-BE49-F238E27FC236}">
                <a16:creationId xmlns:a16="http://schemas.microsoft.com/office/drawing/2014/main" id="{A52D18F7-16FF-C34D-AAD0-84CCFFA4EBD1}"/>
              </a:ext>
            </a:extLst>
          </p:cNvPr>
          <p:cNvPicPr/>
          <p:nvPr/>
        </p:nvPicPr>
        <p:blipFill>
          <a:blip r:embed="rId3"/>
          <a:stretch>
            <a:fillRect/>
          </a:stretch>
        </p:blipFill>
        <p:spPr>
          <a:xfrm>
            <a:off x="3319521" y="607763"/>
            <a:ext cx="3872612" cy="4535737"/>
          </a:xfrm>
          <a:prstGeom prst="rect">
            <a:avLst/>
          </a:prstGeom>
        </p:spPr>
      </p:pic>
      <p:sp>
        <p:nvSpPr>
          <p:cNvPr id="15" name="Rectangle 14">
            <a:extLst>
              <a:ext uri="{FF2B5EF4-FFF2-40B4-BE49-F238E27FC236}">
                <a16:creationId xmlns:a16="http://schemas.microsoft.com/office/drawing/2014/main" id="{C3A9DA81-9DD6-5841-A363-F55222E1C8CB}"/>
              </a:ext>
            </a:extLst>
          </p:cNvPr>
          <p:cNvSpPr>
            <a:spLocks noChangeArrowheads="1"/>
          </p:cNvSpPr>
          <p:nvPr/>
        </p:nvSpPr>
        <p:spPr bwMode="auto">
          <a:xfrm>
            <a:off x="323528" y="1945744"/>
            <a:ext cx="288032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200" dirty="0" err="1">
                <a:latin typeface="Arial" panose="020B0604020202020204" pitchFamily="34" charset="0"/>
                <a:ea typeface="Calibri" panose="020F0502020204030204" pitchFamily="34" charset="0"/>
                <a:cs typeface="Arial" panose="020B0604020202020204" pitchFamily="34" charset="0"/>
              </a:rPr>
              <a:t>Lưu</a:t>
            </a:r>
            <a:r>
              <a:rPr lang="en-US" altLang="en-US" sz="2200" dirty="0">
                <a:latin typeface="Arial" panose="020B0604020202020204" pitchFamily="34" charset="0"/>
                <a:ea typeface="Calibri" panose="020F0502020204030204" pitchFamily="34" charset="0"/>
                <a:cs typeface="Arial" panose="020B0604020202020204" pitchFamily="34" charset="0"/>
              </a:rPr>
              <a:t> </a:t>
            </a:r>
            <a:r>
              <a:rPr lang="en-US" altLang="en-US" sz="2200" dirty="0" err="1">
                <a:latin typeface="Arial" panose="020B0604020202020204" pitchFamily="34" charset="0"/>
                <a:ea typeface="Calibri" panose="020F0502020204030204" pitchFamily="34" charset="0"/>
                <a:cs typeface="Arial" panose="020B0604020202020204" pitchFamily="34" charset="0"/>
              </a:rPr>
              <a:t>đồ</a:t>
            </a:r>
            <a:r>
              <a:rPr lang="en-US" altLang="en-US" sz="2200" dirty="0">
                <a:latin typeface="Arial" panose="020B0604020202020204" pitchFamily="34" charset="0"/>
                <a:ea typeface="Calibri" panose="020F0502020204030204" pitchFamily="34" charset="0"/>
                <a:cs typeface="Arial" panose="020B0604020202020204" pitchFamily="34" charset="0"/>
              </a:rPr>
              <a:t> </a:t>
            </a:r>
            <a:r>
              <a:rPr lang="en-US" altLang="en-US" sz="2200" dirty="0" err="1">
                <a:latin typeface="Arial" panose="020B0604020202020204" pitchFamily="34" charset="0"/>
                <a:ea typeface="Calibri" panose="020F0502020204030204" pitchFamily="34" charset="0"/>
                <a:cs typeface="Arial" panose="020B0604020202020204" pitchFamily="34" charset="0"/>
              </a:rPr>
              <a:t>giải</a:t>
            </a:r>
            <a:r>
              <a:rPr lang="en-US" altLang="en-US" sz="2200" dirty="0">
                <a:latin typeface="Arial" panose="020B0604020202020204" pitchFamily="34" charset="0"/>
                <a:ea typeface="Calibri" panose="020F0502020204030204" pitchFamily="34" charset="0"/>
                <a:cs typeface="Arial" panose="020B0604020202020204" pitchFamily="34" charset="0"/>
              </a:rPr>
              <a:t> </a:t>
            </a:r>
            <a:r>
              <a:rPr lang="en-US" altLang="en-US" sz="2200" err="1">
                <a:latin typeface="Arial" panose="020B0604020202020204" pitchFamily="34" charset="0"/>
                <a:ea typeface="Calibri" panose="020F0502020204030204" pitchFamily="34" charset="0"/>
                <a:cs typeface="Arial" panose="020B0604020202020204" pitchFamily="34" charset="0"/>
              </a:rPr>
              <a:t>thuật</a:t>
            </a:r>
            <a:r>
              <a:rPr lang="en-US" altLang="en-US" sz="2200">
                <a:latin typeface="Arial" panose="020B0604020202020204" pitchFamily="34" charset="0"/>
                <a:ea typeface="Calibri" panose="020F0502020204030204" pitchFamily="34" charset="0"/>
                <a:cs typeface="Arial" panose="020B0604020202020204" pitchFamily="34" charset="0"/>
              </a:rPr>
              <a:t> cho chức năng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200" b="1">
                <a:solidFill>
                  <a:srgbClr val="002060"/>
                </a:solidFill>
                <a:latin typeface="Arial" panose="020B0604020202020204" pitchFamily="34" charset="0"/>
                <a:ea typeface="Calibri" panose="020F0502020204030204" pitchFamily="34" charset="0"/>
                <a:cs typeface="Arial" panose="020B0604020202020204" pitchFamily="34" charset="0"/>
              </a:rPr>
              <a:t>Thêm </a:t>
            </a:r>
            <a:r>
              <a:rPr lang="en-US" alt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người</a:t>
            </a:r>
            <a:r>
              <a:rPr lang="en-US" alt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altLang="en-US" sz="2200" b="1">
                <a:solidFill>
                  <a:srgbClr val="002060"/>
                </a:solidFill>
                <a:latin typeface="Arial" panose="020B0604020202020204" pitchFamily="34" charset="0"/>
                <a:ea typeface="Calibri" panose="020F0502020204030204" pitchFamily="34" charset="0"/>
                <a:cs typeface="Arial" panose="020B0604020202020204" pitchFamily="34" charset="0"/>
              </a:rPr>
              <a:t>tin cậy</a:t>
            </a:r>
            <a:r>
              <a:rPr lang="en-US" altLang="en-US" sz="2200">
                <a:latin typeface="Arial" panose="020B0604020202020204" pitchFamily="34" charset="0"/>
                <a:ea typeface="Calibri" panose="020F0502020204030204" pitchFamily="34" charset="0"/>
                <a:cs typeface="Arial" panose="020B0604020202020204" pitchFamily="34" charset="0"/>
              </a:rPr>
              <a:t>: </a:t>
            </a:r>
            <a:endParaRPr lang="en-US" altLang="en-US" sz="2200" dirty="0">
              <a:latin typeface="Arial" panose="020B0604020202020204" pitchFamily="34" charset="0"/>
              <a:ea typeface="Calibri" panose="020F0502020204030204" pitchFamily="34" charset="0"/>
              <a:cs typeface="Arial" panose="020B0604020202020204" pitchFamily="34" charset="0"/>
            </a:endParaRPr>
          </a:p>
        </p:txBody>
      </p:sp>
      <p:sp>
        <p:nvSpPr>
          <p:cNvPr id="18" name="Pentagon 17"/>
          <p:cNvSpPr/>
          <p:nvPr/>
        </p:nvSpPr>
        <p:spPr>
          <a:xfrm>
            <a:off x="29265" y="43521"/>
            <a:ext cx="3290256" cy="568956"/>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Thiết kế và Cài đặt</a:t>
            </a:r>
            <a:endParaRPr lang="en-US" sz="2500" b="1" dirty="0">
              <a:latin typeface="Arial" panose="020B0604020202020204" pitchFamily="34" charset="0"/>
              <a:cs typeface="Arial" panose="020B0604020202020204" pitchFamily="34" charset="0"/>
            </a:endParaRPr>
          </a:p>
        </p:txBody>
      </p:sp>
      <p:sp>
        <p:nvSpPr>
          <p:cNvPr id="19" name="Rectangle 18"/>
          <p:cNvSpPr/>
          <p:nvPr/>
        </p:nvSpPr>
        <p:spPr>
          <a:xfrm>
            <a:off x="2972925" y="66631"/>
            <a:ext cx="4381924" cy="553998"/>
          </a:xfrm>
          <a:prstGeom prst="rect">
            <a:avLst/>
          </a:prstGeom>
        </p:spPr>
        <p:txBody>
          <a:bodyPr wrap="square">
            <a:spAutoFit/>
          </a:bodyPr>
          <a:lstStyle/>
          <a:p>
            <a:pPr algn="ctr" fontAlgn="t"/>
            <a:r>
              <a:rPr lang="en-US" sz="3000" b="1">
                <a:solidFill>
                  <a:srgbClr val="0000FF"/>
                </a:solidFill>
                <a:latin typeface="Arial" panose="020B0604020202020204" pitchFamily="34" charset="0"/>
                <a:cs typeface="Arial" panose="020B0604020202020204" pitchFamily="34" charset="0"/>
              </a:rPr>
              <a:t>Lưu đồ giải thuật</a:t>
            </a:r>
            <a:endParaRPr lang="en-US" sz="3000" b="1" dirty="0">
              <a:solidFill>
                <a:srgbClr val="0000FF"/>
              </a:solidFill>
              <a:latin typeface="Arial" panose="020B0604020202020204" pitchFamily="34" charset="0"/>
              <a:cs typeface="Arial" panose="020B0604020202020204" pitchFamily="34" charset="0"/>
            </a:endParaRPr>
          </a:p>
        </p:txBody>
      </p:sp>
      <p:sp>
        <p:nvSpPr>
          <p:cNvPr id="20" name="Rectangle 19"/>
          <p:cNvSpPr/>
          <p:nvPr/>
        </p:nvSpPr>
        <p:spPr>
          <a:xfrm>
            <a:off x="7596336" y="43521"/>
            <a:ext cx="1553716" cy="830997"/>
          </a:xfrm>
          <a:prstGeom prst="rect">
            <a:avLst/>
          </a:prstGeom>
        </p:spPr>
        <p:txBody>
          <a:bodyPr wrap="square">
            <a:spAutoFit/>
          </a:bodyPr>
          <a:lstStyle/>
          <a:p>
            <a:pPr algn="r">
              <a:buClr>
                <a:schemeClr val="dk1"/>
              </a:buClr>
              <a:buSzPts val="2600"/>
            </a:pPr>
            <a:r>
              <a:rPr lang="en-US" sz="1200" dirty="0" err="1">
                <a:latin typeface="Arial" panose="020B0604020202020204" pitchFamily="34" charset="0"/>
                <a:ea typeface="Calibri"/>
                <a:cs typeface="Arial" panose="020B0604020202020204" pitchFamily="34" charset="0"/>
                <a:sym typeface="Calibri"/>
              </a:rPr>
              <a:t>Giới</a:t>
            </a:r>
            <a:r>
              <a:rPr lang="en-US" sz="1200" dirty="0">
                <a:latin typeface="Arial" panose="020B0604020202020204" pitchFamily="34" charset="0"/>
                <a:ea typeface="Calibri"/>
                <a:cs typeface="Arial" panose="020B0604020202020204" pitchFamily="34" charset="0"/>
                <a:sym typeface="Calibri"/>
              </a:rPr>
              <a:t> </a:t>
            </a:r>
            <a:r>
              <a:rPr lang="en-US" sz="1200" dirty="0" err="1">
                <a:latin typeface="Arial" panose="020B0604020202020204" pitchFamily="34" charset="0"/>
                <a:ea typeface="Calibri"/>
                <a:cs typeface="Arial" panose="020B0604020202020204" pitchFamily="34" charset="0"/>
                <a:sym typeface="Calibri"/>
              </a:rPr>
              <a:t>thiệu</a:t>
            </a:r>
            <a:endParaRPr lang="en-US" sz="1200" dirty="0">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err="1">
                <a:latin typeface="Arial" panose="020B0604020202020204" pitchFamily="34" charset="0"/>
                <a:ea typeface="Calibri"/>
                <a:cs typeface="Arial" panose="020B0604020202020204" pitchFamily="34" charset="0"/>
                <a:sym typeface="Calibri"/>
              </a:rPr>
              <a:t>Phương</a:t>
            </a:r>
            <a:r>
              <a:rPr lang="en-US" sz="1200">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b="1">
                <a:solidFill>
                  <a:srgbClr val="0000FF"/>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21" name="TextBox 20"/>
          <p:cNvSpPr txBox="1"/>
          <p:nvPr/>
        </p:nvSpPr>
        <p:spPr>
          <a:xfrm>
            <a:off x="8641229" y="4731990"/>
            <a:ext cx="46930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25</a:t>
            </a:r>
          </a:p>
        </p:txBody>
      </p:sp>
      <p:sp>
        <p:nvSpPr>
          <p:cNvPr id="14" name="Rectangle 13">
            <a:extLst>
              <a:ext uri="{FF2B5EF4-FFF2-40B4-BE49-F238E27FC236}">
                <a16:creationId xmlns:a16="http://schemas.microsoft.com/office/drawing/2014/main" id="{4CCD4F62-196C-2C40-B6F9-D821843588D1}"/>
              </a:ext>
            </a:extLst>
          </p:cNvPr>
          <p:cNvSpPr/>
          <p:nvPr/>
        </p:nvSpPr>
        <p:spPr>
          <a:xfrm>
            <a:off x="4932040" y="676098"/>
            <a:ext cx="1938784" cy="4467401"/>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FBBB3AD-08C8-9F4C-A9A3-70859B6E4E90}"/>
              </a:ext>
            </a:extLst>
          </p:cNvPr>
          <p:cNvSpPr txBox="1"/>
          <p:nvPr/>
        </p:nvSpPr>
        <p:spPr>
          <a:xfrm>
            <a:off x="7232824" y="2581146"/>
            <a:ext cx="1947688" cy="1107996"/>
          </a:xfrm>
          <a:prstGeom prst="rect">
            <a:avLst/>
          </a:prstGeom>
          <a:noFill/>
        </p:spPr>
        <p:txBody>
          <a:bodyPr wrap="square" rtlCol="0">
            <a:spAutoFit/>
          </a:bodyPr>
          <a:lstStyle/>
          <a:p>
            <a:r>
              <a:rPr lang="en-US" sz="2200" dirty="0" err="1">
                <a:solidFill>
                  <a:srgbClr val="002060"/>
                </a:solidFill>
                <a:latin typeface="Arial" panose="020B0604020202020204" pitchFamily="34" charset="0"/>
                <a:cs typeface="Arial" panose="020B0604020202020204" pitchFamily="34" charset="0"/>
              </a:rPr>
              <a:t>Các</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công</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việc</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cần</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sự</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hỗ</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trợ</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của</a:t>
            </a:r>
            <a:r>
              <a:rPr lang="en-US" sz="2200" dirty="0">
                <a:solidFill>
                  <a:srgbClr val="002060"/>
                </a:solidFill>
                <a:latin typeface="Arial" panose="020B0604020202020204" pitchFamily="34" charset="0"/>
                <a:cs typeface="Arial" panose="020B0604020202020204" pitchFamily="34" charset="0"/>
              </a:rPr>
              <a:t> server</a:t>
            </a:r>
          </a:p>
        </p:txBody>
      </p:sp>
      <p:cxnSp>
        <p:nvCxnSpPr>
          <p:cNvPr id="22" name="Straight Arrow Connector 21">
            <a:extLst>
              <a:ext uri="{FF2B5EF4-FFF2-40B4-BE49-F238E27FC236}">
                <a16:creationId xmlns:a16="http://schemas.microsoft.com/office/drawing/2014/main" id="{ED9A0E41-29F3-5844-AF9C-20AED8771718}"/>
              </a:ext>
            </a:extLst>
          </p:cNvPr>
          <p:cNvCxnSpPr>
            <a:cxnSpLocks/>
          </p:cNvCxnSpPr>
          <p:nvPr/>
        </p:nvCxnSpPr>
        <p:spPr>
          <a:xfrm flipH="1" flipV="1">
            <a:off x="6948264" y="2211710"/>
            <a:ext cx="396935" cy="288032"/>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97776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0" y="-23594"/>
            <a:ext cx="9144001" cy="67115"/>
            <a:chOff x="1821110" y="4410724"/>
            <a:chExt cx="7275765" cy="76200"/>
          </a:xfrm>
          <a:solidFill>
            <a:schemeClr val="accent6">
              <a:lumMod val="75000"/>
            </a:schemeClr>
          </a:solidFill>
        </p:grpSpPr>
        <p:sp>
          <p:nvSpPr>
            <p:cNvPr id="49" name="Rectangle 48"/>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p:cNvGrpSpPr/>
          <p:nvPr/>
        </p:nvGrpSpPr>
        <p:grpSpPr>
          <a:xfrm>
            <a:off x="1907704" y="635588"/>
            <a:ext cx="5976664" cy="4307942"/>
            <a:chOff x="2494209" y="1469632"/>
            <a:chExt cx="4526063" cy="3262358"/>
          </a:xfrm>
        </p:grpSpPr>
        <p:pic>
          <p:nvPicPr>
            <p:cNvPr id="17" name="Picture 16">
              <a:extLst>
                <a:ext uri="{FF2B5EF4-FFF2-40B4-BE49-F238E27FC236}">
                  <a16:creationId xmlns:a16="http://schemas.microsoft.com/office/drawing/2014/main" id="{DB5F5E8A-3593-A64E-8DF9-6FC3E78B5E20}"/>
                </a:ext>
              </a:extLst>
            </p:cNvPr>
            <p:cNvPicPr/>
            <p:nvPr/>
          </p:nvPicPr>
          <p:blipFill rotWithShape="1">
            <a:blip r:embed="rId3"/>
            <a:srcRect r="4374"/>
            <a:stretch/>
          </p:blipFill>
          <p:spPr bwMode="auto">
            <a:xfrm>
              <a:off x="2494209" y="1469632"/>
              <a:ext cx="4400550" cy="3014980"/>
            </a:xfrm>
            <a:prstGeom prst="rect">
              <a:avLst/>
            </a:prstGeom>
            <a:ln>
              <a:noFill/>
            </a:ln>
            <a:extLst>
              <a:ext uri="{53640926-AAD7-44D8-BBD7-CCE9431645EC}">
                <a14:shadowObscured xmlns:a14="http://schemas.microsoft.com/office/drawing/2010/main"/>
              </a:ext>
            </a:extLst>
          </p:spPr>
        </p:pic>
        <p:sp>
          <p:nvSpPr>
            <p:cNvPr id="4" name="Rectangle 3">
              <a:extLst>
                <a:ext uri="{FF2B5EF4-FFF2-40B4-BE49-F238E27FC236}">
                  <a16:creationId xmlns:a16="http://schemas.microsoft.com/office/drawing/2014/main" id="{D5E23843-0C2B-284F-9503-DBC324B3EEBC}"/>
                </a:ext>
              </a:extLst>
            </p:cNvPr>
            <p:cNvSpPr/>
            <p:nvPr/>
          </p:nvSpPr>
          <p:spPr>
            <a:xfrm>
              <a:off x="4860032" y="2787774"/>
              <a:ext cx="2160240" cy="1944216"/>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sz="2200" dirty="0">
                  <a:solidFill>
                    <a:srgbClr val="002060"/>
                  </a:solidFill>
                  <a:latin typeface="Arial" panose="020B0604020202020204" pitchFamily="34" charset="0"/>
                  <a:cs typeface="Arial" panose="020B0604020202020204" pitchFamily="34" charset="0"/>
                </a:rPr>
                <a:t>    Server</a:t>
              </a:r>
            </a:p>
          </p:txBody>
        </p:sp>
      </p:grpSp>
      <p:sp>
        <p:nvSpPr>
          <p:cNvPr id="14" name="Rectangle 13"/>
          <p:cNvSpPr/>
          <p:nvPr/>
        </p:nvSpPr>
        <p:spPr>
          <a:xfrm>
            <a:off x="2972925" y="66631"/>
            <a:ext cx="4381924" cy="553998"/>
          </a:xfrm>
          <a:prstGeom prst="rect">
            <a:avLst/>
          </a:prstGeom>
        </p:spPr>
        <p:txBody>
          <a:bodyPr wrap="square">
            <a:spAutoFit/>
          </a:bodyPr>
          <a:lstStyle/>
          <a:p>
            <a:pPr algn="ctr" fontAlgn="t"/>
            <a:r>
              <a:rPr lang="en-US" sz="3000" b="1">
                <a:solidFill>
                  <a:srgbClr val="0000FF"/>
                </a:solidFill>
                <a:latin typeface="Arial" panose="020B0604020202020204" pitchFamily="34" charset="0"/>
                <a:cs typeface="Arial" panose="020B0604020202020204" pitchFamily="34" charset="0"/>
              </a:rPr>
              <a:t>Thiết kế server</a:t>
            </a:r>
            <a:endParaRPr lang="en-US" sz="3000" b="1" dirty="0">
              <a:solidFill>
                <a:srgbClr val="0000FF"/>
              </a:solidFill>
              <a:latin typeface="Arial" panose="020B0604020202020204" pitchFamily="34" charset="0"/>
              <a:cs typeface="Arial" panose="020B0604020202020204" pitchFamily="34" charset="0"/>
            </a:endParaRPr>
          </a:p>
        </p:txBody>
      </p:sp>
      <p:sp>
        <p:nvSpPr>
          <p:cNvPr id="16" name="Pentagon 15"/>
          <p:cNvSpPr/>
          <p:nvPr/>
        </p:nvSpPr>
        <p:spPr>
          <a:xfrm>
            <a:off x="29265" y="43521"/>
            <a:ext cx="3290256" cy="568956"/>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Thiết kế và Cài đặt</a:t>
            </a:r>
            <a:endParaRPr lang="en-US" sz="2500" b="1" dirty="0">
              <a:latin typeface="Arial" panose="020B0604020202020204" pitchFamily="34" charset="0"/>
              <a:cs typeface="Arial" panose="020B0604020202020204" pitchFamily="34" charset="0"/>
            </a:endParaRPr>
          </a:p>
        </p:txBody>
      </p:sp>
      <p:sp>
        <p:nvSpPr>
          <p:cNvPr id="18" name="Rectangle 17"/>
          <p:cNvSpPr/>
          <p:nvPr/>
        </p:nvSpPr>
        <p:spPr>
          <a:xfrm>
            <a:off x="7596336" y="43521"/>
            <a:ext cx="1553716" cy="830997"/>
          </a:xfrm>
          <a:prstGeom prst="rect">
            <a:avLst/>
          </a:prstGeom>
        </p:spPr>
        <p:txBody>
          <a:bodyPr wrap="square">
            <a:spAutoFit/>
          </a:bodyPr>
          <a:lstStyle/>
          <a:p>
            <a:pPr algn="r">
              <a:buClr>
                <a:schemeClr val="dk1"/>
              </a:buClr>
              <a:buSzPts val="2600"/>
            </a:pPr>
            <a:r>
              <a:rPr lang="en-US" sz="1200" dirty="0" err="1">
                <a:latin typeface="Arial" panose="020B0604020202020204" pitchFamily="34" charset="0"/>
                <a:ea typeface="Calibri"/>
                <a:cs typeface="Arial" panose="020B0604020202020204" pitchFamily="34" charset="0"/>
                <a:sym typeface="Calibri"/>
              </a:rPr>
              <a:t>Giới</a:t>
            </a:r>
            <a:r>
              <a:rPr lang="en-US" sz="1200" dirty="0">
                <a:latin typeface="Arial" panose="020B0604020202020204" pitchFamily="34" charset="0"/>
                <a:ea typeface="Calibri"/>
                <a:cs typeface="Arial" panose="020B0604020202020204" pitchFamily="34" charset="0"/>
                <a:sym typeface="Calibri"/>
              </a:rPr>
              <a:t> </a:t>
            </a:r>
            <a:r>
              <a:rPr lang="en-US" sz="1200" dirty="0" err="1">
                <a:latin typeface="Arial" panose="020B0604020202020204" pitchFamily="34" charset="0"/>
                <a:ea typeface="Calibri"/>
                <a:cs typeface="Arial" panose="020B0604020202020204" pitchFamily="34" charset="0"/>
                <a:sym typeface="Calibri"/>
              </a:rPr>
              <a:t>thiệu</a:t>
            </a:r>
            <a:endParaRPr lang="en-US" sz="1200" dirty="0">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err="1">
                <a:latin typeface="Arial" panose="020B0604020202020204" pitchFamily="34" charset="0"/>
                <a:ea typeface="Calibri"/>
                <a:cs typeface="Arial" panose="020B0604020202020204" pitchFamily="34" charset="0"/>
                <a:sym typeface="Calibri"/>
              </a:rPr>
              <a:t>Phương</a:t>
            </a:r>
            <a:r>
              <a:rPr lang="en-US" sz="1200">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b="1">
                <a:solidFill>
                  <a:srgbClr val="0000FF"/>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19" name="TextBox 18"/>
          <p:cNvSpPr txBox="1"/>
          <p:nvPr/>
        </p:nvSpPr>
        <p:spPr>
          <a:xfrm>
            <a:off x="8641229" y="4731990"/>
            <a:ext cx="46930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26</a:t>
            </a:r>
          </a:p>
        </p:txBody>
      </p:sp>
    </p:spTree>
    <p:extLst>
      <p:ext uri="{BB962C8B-B14F-4D97-AF65-F5344CB8AC3E}">
        <p14:creationId xmlns:p14="http://schemas.microsoft.com/office/powerpoint/2010/main" val="347636929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0" y="-23594"/>
            <a:ext cx="9144001" cy="67115"/>
            <a:chOff x="1821110" y="4410724"/>
            <a:chExt cx="7275765" cy="76200"/>
          </a:xfrm>
          <a:solidFill>
            <a:schemeClr val="accent6">
              <a:lumMod val="75000"/>
            </a:schemeClr>
          </a:solidFill>
        </p:grpSpPr>
        <p:sp>
          <p:nvSpPr>
            <p:cNvPr id="49" name="Rectangle 48"/>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 name="Table 1">
            <a:extLst>
              <a:ext uri="{FF2B5EF4-FFF2-40B4-BE49-F238E27FC236}">
                <a16:creationId xmlns:a16="http://schemas.microsoft.com/office/drawing/2014/main" id="{6B6E9AE5-A297-B041-A2AD-C46D25DB2E53}"/>
              </a:ext>
            </a:extLst>
          </p:cNvPr>
          <p:cNvGraphicFramePr>
            <a:graphicFrameLocks noGrp="1"/>
          </p:cNvGraphicFramePr>
          <p:nvPr>
            <p:extLst>
              <p:ext uri="{D42A27DB-BD31-4B8C-83A1-F6EECF244321}">
                <p14:modId xmlns:p14="http://schemas.microsoft.com/office/powerpoint/2010/main" val="1529526792"/>
              </p:ext>
            </p:extLst>
          </p:nvPr>
        </p:nvGraphicFramePr>
        <p:xfrm>
          <a:off x="226357" y="874518"/>
          <a:ext cx="8740847" cy="4035252"/>
        </p:xfrm>
        <a:graphic>
          <a:graphicData uri="http://schemas.openxmlformats.org/drawingml/2006/table">
            <a:tbl>
              <a:tblPr firstRow="1" firstCol="1" bandRow="1">
                <a:tableStyleId>{7DF18680-E054-41AD-8BC1-D1AEF772440D}</a:tableStyleId>
              </a:tblPr>
              <a:tblGrid>
                <a:gridCol w="1537331">
                  <a:extLst>
                    <a:ext uri="{9D8B030D-6E8A-4147-A177-3AD203B41FA5}">
                      <a16:colId xmlns:a16="http://schemas.microsoft.com/office/drawing/2014/main" val="3433741903"/>
                    </a:ext>
                  </a:extLst>
                </a:gridCol>
                <a:gridCol w="2088232">
                  <a:extLst>
                    <a:ext uri="{9D8B030D-6E8A-4147-A177-3AD203B41FA5}">
                      <a16:colId xmlns:a16="http://schemas.microsoft.com/office/drawing/2014/main" val="1924303169"/>
                    </a:ext>
                  </a:extLst>
                </a:gridCol>
                <a:gridCol w="5115284">
                  <a:extLst>
                    <a:ext uri="{9D8B030D-6E8A-4147-A177-3AD203B41FA5}">
                      <a16:colId xmlns:a16="http://schemas.microsoft.com/office/drawing/2014/main" val="3495855947"/>
                    </a:ext>
                  </a:extLst>
                </a:gridCol>
              </a:tblGrid>
              <a:tr h="409294">
                <a:tc>
                  <a:txBody>
                    <a:bodyPr/>
                    <a:lstStyle/>
                    <a:p>
                      <a:pPr marL="0" marR="0" algn="ctr">
                        <a:lnSpc>
                          <a:spcPct val="120000"/>
                        </a:lnSpc>
                        <a:spcBef>
                          <a:spcPts val="600"/>
                        </a:spcBef>
                        <a:spcAft>
                          <a:spcPts val="200"/>
                        </a:spcAft>
                      </a:pPr>
                      <a:r>
                        <a:rPr lang="vi-VN" sz="1800">
                          <a:solidFill>
                            <a:srgbClr val="002060"/>
                          </a:solidFill>
                          <a:effectLst/>
                          <a:latin typeface="Arial" panose="020B0604020202020204" pitchFamily="34" charset="0"/>
                          <a:cs typeface="Arial" panose="020B0604020202020204" pitchFamily="34" charset="0"/>
                        </a:rPr>
                        <a:t>Phương thức</a:t>
                      </a:r>
                      <a:endParaRPr lang="en-US" sz="180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13723" marR="13723" marT="0" marB="0" anchor="ctr"/>
                </a:tc>
                <a:tc>
                  <a:txBody>
                    <a:bodyPr/>
                    <a:lstStyle/>
                    <a:p>
                      <a:pPr marL="0" marR="0" algn="ctr">
                        <a:lnSpc>
                          <a:spcPct val="120000"/>
                        </a:lnSpc>
                        <a:spcBef>
                          <a:spcPts val="600"/>
                        </a:spcBef>
                        <a:spcAft>
                          <a:spcPts val="200"/>
                        </a:spcAft>
                      </a:pPr>
                      <a:r>
                        <a:rPr lang="en-US" sz="1800">
                          <a:solidFill>
                            <a:srgbClr val="002060"/>
                          </a:solidFill>
                          <a:effectLst/>
                          <a:latin typeface="Arial" panose="020B0604020202020204" pitchFamily="34" charset="0"/>
                          <a:cs typeface="Arial" panose="020B0604020202020204" pitchFamily="34" charset="0"/>
                        </a:rPr>
                        <a:t>HTTP request</a:t>
                      </a:r>
                      <a:endParaRPr lang="en-US" sz="180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13723" marR="13723" marT="0" marB="0" anchor="ctr"/>
                </a:tc>
                <a:tc>
                  <a:txBody>
                    <a:bodyPr/>
                    <a:lstStyle/>
                    <a:p>
                      <a:pPr marL="0" marR="0" algn="ctr">
                        <a:lnSpc>
                          <a:spcPct val="120000"/>
                        </a:lnSpc>
                        <a:spcBef>
                          <a:spcPts val="600"/>
                        </a:spcBef>
                        <a:spcAft>
                          <a:spcPts val="200"/>
                        </a:spcAft>
                      </a:pPr>
                      <a:r>
                        <a:rPr lang="vi-VN" sz="1800" dirty="0">
                          <a:solidFill>
                            <a:srgbClr val="002060"/>
                          </a:solidFill>
                          <a:effectLst/>
                          <a:latin typeface="Arial" panose="020B0604020202020204" pitchFamily="34" charset="0"/>
                          <a:cs typeface="Arial" panose="020B0604020202020204" pitchFamily="34" charset="0"/>
                        </a:rPr>
                        <a:t>Mô tả</a:t>
                      </a:r>
                      <a:endPar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13723" marR="13723" marT="0" marB="0" anchor="ctr"/>
                </a:tc>
                <a:extLst>
                  <a:ext uri="{0D108BD9-81ED-4DB2-BD59-A6C34878D82A}">
                    <a16:rowId xmlns:a16="http://schemas.microsoft.com/office/drawing/2014/main" val="3942595883"/>
                  </a:ext>
                </a:extLst>
              </a:tr>
              <a:tr h="1753475">
                <a:tc>
                  <a:txBody>
                    <a:bodyPr/>
                    <a:lstStyle/>
                    <a:p>
                      <a:pPr marL="0" marR="0" algn="ctr">
                        <a:lnSpc>
                          <a:spcPct val="120000"/>
                        </a:lnSpc>
                        <a:spcBef>
                          <a:spcPts val="200"/>
                        </a:spcBef>
                        <a:spcAft>
                          <a:spcPts val="200"/>
                        </a:spcAft>
                      </a:pPr>
                      <a:r>
                        <a:rPr lang="vi-VN" sz="1800" dirty="0">
                          <a:solidFill>
                            <a:srgbClr val="002060"/>
                          </a:solidFill>
                          <a:effectLst/>
                          <a:latin typeface="Arial" panose="020B0604020202020204" pitchFamily="34" charset="0"/>
                          <a:cs typeface="Arial" panose="020B0604020202020204" pitchFamily="34" charset="0"/>
                        </a:rPr>
                        <a:t>upload </a:t>
                      </a:r>
                      <a:endPar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13723" marR="13723" marT="0" marB="0" anchor="ctr"/>
                </a:tc>
                <a:tc>
                  <a:txBody>
                    <a:bodyPr/>
                    <a:lstStyle/>
                    <a:p>
                      <a:pPr marL="182563" marR="0" indent="0">
                        <a:lnSpc>
                          <a:spcPct val="120000"/>
                        </a:lnSpc>
                        <a:spcBef>
                          <a:spcPts val="200"/>
                        </a:spcBef>
                        <a:spcAft>
                          <a:spcPts val="200"/>
                        </a:spcAft>
                        <a:tabLst/>
                      </a:pPr>
                      <a:r>
                        <a:rPr lang="vi-VN" sz="1800" dirty="0">
                          <a:solidFill>
                            <a:srgbClr val="002060"/>
                          </a:solidFill>
                          <a:effectLst/>
                          <a:latin typeface="Arial" panose="020B0604020202020204" pitchFamily="34" charset="0"/>
                          <a:cs typeface="Arial" panose="020B0604020202020204" pitchFamily="34" charset="0"/>
                        </a:rPr>
                        <a:t>P</a:t>
                      </a:r>
                      <a:r>
                        <a:rPr lang="en-US" sz="1800">
                          <a:solidFill>
                            <a:srgbClr val="002060"/>
                          </a:solidFill>
                          <a:effectLst/>
                          <a:latin typeface="Arial" panose="020B0604020202020204" pitchFamily="34" charset="0"/>
                          <a:cs typeface="Arial" panose="020B0604020202020204" pitchFamily="34" charset="0"/>
                        </a:rPr>
                        <a:t>OST </a:t>
                      </a:r>
                      <a:r>
                        <a:rPr lang="en-US" sz="1400">
                          <a:solidFill>
                            <a:srgbClr val="002060"/>
                          </a:solidFill>
                          <a:effectLst/>
                          <a:latin typeface="Arial" panose="020B0604020202020204" pitchFamily="34" charset="0"/>
                          <a:cs typeface="Arial" panose="020B0604020202020204" pitchFamily="34" charset="0"/>
                        </a:rPr>
                        <a:t>/</a:t>
                      </a:r>
                      <a:r>
                        <a:rPr lang="en-US" sz="1400" dirty="0">
                          <a:solidFill>
                            <a:srgbClr val="002060"/>
                          </a:solidFill>
                          <a:effectLst/>
                          <a:latin typeface="Arial" panose="020B0604020202020204" pitchFamily="34" charset="0"/>
                          <a:cs typeface="Arial" panose="020B0604020202020204" pitchFamily="34" charset="0"/>
                        </a:rPr>
                        <a:t>upload</a:t>
                      </a:r>
                      <a:endParaRPr lang="en-US" sz="14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13723" marR="13723" marT="0" marB="0" anchor="ctr"/>
                </a:tc>
                <a:tc>
                  <a:txBody>
                    <a:bodyPr/>
                    <a:lstStyle/>
                    <a:p>
                      <a:pPr marL="139700" marR="0" indent="0">
                        <a:lnSpc>
                          <a:spcPct val="120000"/>
                        </a:lnSpc>
                        <a:spcBef>
                          <a:spcPts val="200"/>
                        </a:spcBef>
                        <a:spcAft>
                          <a:spcPts val="200"/>
                        </a:spcAft>
                        <a:tabLst/>
                      </a:pPr>
                      <a:r>
                        <a:rPr lang="vi-VN" sz="1800" dirty="0">
                          <a:solidFill>
                            <a:srgbClr val="002060"/>
                          </a:solidFill>
                          <a:effectLst/>
                          <a:latin typeface="Arial" panose="020B0604020202020204" pitchFamily="34" charset="0"/>
                          <a:cs typeface="Arial" panose="020B0604020202020204" pitchFamily="34" charset="0"/>
                        </a:rPr>
                        <a:t>Tải ảnh và nhãn của ảnh lên server</a:t>
                      </a:r>
                      <a:endParaRPr lang="en-US" sz="1800" dirty="0">
                        <a:solidFill>
                          <a:srgbClr val="002060"/>
                        </a:solidFill>
                        <a:effectLst/>
                        <a:latin typeface="Arial" panose="020B0604020202020204" pitchFamily="34" charset="0"/>
                        <a:cs typeface="Arial" panose="020B0604020202020204" pitchFamily="34" charset="0"/>
                      </a:endParaRPr>
                    </a:p>
                    <a:p>
                      <a:pPr marL="139700" marR="0" indent="0">
                        <a:lnSpc>
                          <a:spcPct val="120000"/>
                        </a:lnSpc>
                        <a:spcBef>
                          <a:spcPts val="200"/>
                        </a:spcBef>
                        <a:spcAft>
                          <a:spcPts val="200"/>
                        </a:spcAft>
                        <a:tabLst/>
                      </a:pPr>
                      <a:r>
                        <a:rPr lang="vi-VN" sz="1800" dirty="0">
                          <a:solidFill>
                            <a:srgbClr val="002060"/>
                          </a:solidFill>
                          <a:effectLst/>
                          <a:latin typeface="Arial" panose="020B0604020202020204" pitchFamily="34" charset="0"/>
                          <a:cs typeface="Arial" panose="020B0604020202020204" pitchFamily="34" charset="0"/>
                        </a:rPr>
                        <a:t>Các trường yêu cầu:</a:t>
                      </a:r>
                      <a:endParaRPr lang="en-US" sz="1800" dirty="0">
                        <a:solidFill>
                          <a:srgbClr val="002060"/>
                        </a:solidFill>
                        <a:effectLst/>
                        <a:latin typeface="Arial" panose="020B0604020202020204" pitchFamily="34" charset="0"/>
                        <a:cs typeface="Arial" panose="020B0604020202020204" pitchFamily="34" charset="0"/>
                      </a:endParaRPr>
                    </a:p>
                    <a:p>
                      <a:pPr marL="139700" marR="0" indent="0">
                        <a:lnSpc>
                          <a:spcPct val="120000"/>
                        </a:lnSpc>
                        <a:spcBef>
                          <a:spcPts val="200"/>
                        </a:spcBef>
                        <a:spcAft>
                          <a:spcPts val="200"/>
                        </a:spcAft>
                        <a:tabLst/>
                      </a:pPr>
                      <a:r>
                        <a:rPr lang="vi-VN" sz="1800" dirty="0">
                          <a:solidFill>
                            <a:srgbClr val="002060"/>
                          </a:solidFill>
                          <a:effectLst/>
                          <a:latin typeface="Arial" panose="020B0604020202020204" pitchFamily="34" charset="0"/>
                          <a:cs typeface="Arial" panose="020B0604020202020204" pitchFamily="34" charset="0"/>
                        </a:rPr>
                        <a:t>Form-data:</a:t>
                      </a:r>
                      <a:endParaRPr lang="en-US" sz="1800" dirty="0">
                        <a:solidFill>
                          <a:srgbClr val="002060"/>
                        </a:solidFill>
                        <a:effectLst/>
                        <a:latin typeface="Arial" panose="020B0604020202020204" pitchFamily="34" charset="0"/>
                        <a:cs typeface="Arial" panose="020B0604020202020204" pitchFamily="34" charset="0"/>
                      </a:endParaRPr>
                    </a:p>
                    <a:p>
                      <a:pPr marL="139700" marR="0" indent="0">
                        <a:lnSpc>
                          <a:spcPct val="120000"/>
                        </a:lnSpc>
                        <a:spcBef>
                          <a:spcPts val="200"/>
                        </a:spcBef>
                        <a:spcAft>
                          <a:spcPts val="200"/>
                        </a:spcAft>
                        <a:tabLst/>
                      </a:pPr>
                      <a:r>
                        <a:rPr lang="vi-VN" sz="1800" dirty="0">
                          <a:solidFill>
                            <a:srgbClr val="002060"/>
                          </a:solidFill>
                          <a:effectLst/>
                          <a:latin typeface="Arial" panose="020B0604020202020204" pitchFamily="34" charset="0"/>
                          <a:cs typeface="Arial" panose="020B0604020202020204" pitchFamily="34" charset="0"/>
                        </a:rPr>
                        <a:t>image: ảnh encoding base64,</a:t>
                      </a:r>
                      <a:endParaRPr lang="en-US" sz="1800" dirty="0">
                        <a:solidFill>
                          <a:srgbClr val="002060"/>
                        </a:solidFill>
                        <a:effectLst/>
                        <a:latin typeface="Arial" panose="020B0604020202020204" pitchFamily="34" charset="0"/>
                        <a:cs typeface="Arial" panose="020B0604020202020204" pitchFamily="34" charset="0"/>
                      </a:endParaRPr>
                    </a:p>
                    <a:p>
                      <a:pPr marL="139700" marR="0" indent="0">
                        <a:lnSpc>
                          <a:spcPct val="120000"/>
                        </a:lnSpc>
                        <a:spcBef>
                          <a:spcPts val="200"/>
                        </a:spcBef>
                        <a:spcAft>
                          <a:spcPts val="200"/>
                        </a:spcAft>
                        <a:tabLst/>
                      </a:pPr>
                      <a:r>
                        <a:rPr lang="vi-VN" sz="1800" dirty="0">
                          <a:solidFill>
                            <a:srgbClr val="002060"/>
                          </a:solidFill>
                          <a:effectLst/>
                          <a:latin typeface="Arial" panose="020B0604020202020204" pitchFamily="34" charset="0"/>
                          <a:cs typeface="Arial" panose="020B0604020202020204" pitchFamily="34" charset="0"/>
                        </a:rPr>
                        <a:t>label: nhãn của ảnh</a:t>
                      </a:r>
                      <a:endPar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13723" marR="13723" marT="0" marB="0" anchor="ctr"/>
                </a:tc>
                <a:extLst>
                  <a:ext uri="{0D108BD9-81ED-4DB2-BD59-A6C34878D82A}">
                    <a16:rowId xmlns:a16="http://schemas.microsoft.com/office/drawing/2014/main" val="965442821"/>
                  </a:ext>
                </a:extLst>
              </a:tr>
              <a:tr h="477219">
                <a:tc>
                  <a:txBody>
                    <a:bodyPr/>
                    <a:lstStyle/>
                    <a:p>
                      <a:pPr marL="0" marR="0" algn="ctr">
                        <a:lnSpc>
                          <a:spcPct val="120000"/>
                        </a:lnSpc>
                        <a:spcBef>
                          <a:spcPts val="200"/>
                        </a:spcBef>
                        <a:spcAft>
                          <a:spcPts val="200"/>
                        </a:spcAft>
                      </a:pPr>
                      <a:r>
                        <a:rPr lang="vi-VN" sz="1800">
                          <a:solidFill>
                            <a:srgbClr val="002060"/>
                          </a:solidFill>
                          <a:effectLst/>
                          <a:latin typeface="Arial" panose="020B0604020202020204" pitchFamily="34" charset="0"/>
                          <a:cs typeface="Arial" panose="020B0604020202020204" pitchFamily="34" charset="0"/>
                        </a:rPr>
                        <a:t>train</a:t>
                      </a:r>
                      <a:endParaRPr lang="en-US" sz="180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13723" marR="13723" marT="0" marB="0" anchor="ctr"/>
                </a:tc>
                <a:tc>
                  <a:txBody>
                    <a:bodyPr/>
                    <a:lstStyle/>
                    <a:p>
                      <a:pPr marL="182563" marR="0" indent="0">
                        <a:lnSpc>
                          <a:spcPct val="120000"/>
                        </a:lnSpc>
                        <a:spcBef>
                          <a:spcPts val="200"/>
                        </a:spcBef>
                        <a:spcAft>
                          <a:spcPts val="200"/>
                        </a:spcAft>
                        <a:tabLst/>
                      </a:pPr>
                      <a:r>
                        <a:rPr lang="en-US" sz="1800">
                          <a:solidFill>
                            <a:srgbClr val="002060"/>
                          </a:solidFill>
                          <a:effectLst/>
                          <a:latin typeface="Arial" panose="020B0604020202020204" pitchFamily="34" charset="0"/>
                          <a:cs typeface="Arial" panose="020B0604020202020204" pitchFamily="34" charset="0"/>
                        </a:rPr>
                        <a:t>POST </a:t>
                      </a:r>
                      <a:r>
                        <a:rPr lang="en-US" sz="1400">
                          <a:solidFill>
                            <a:srgbClr val="002060"/>
                          </a:solidFill>
                          <a:effectLst/>
                          <a:latin typeface="Arial" panose="020B0604020202020204" pitchFamily="34" charset="0"/>
                          <a:cs typeface="Arial" panose="020B0604020202020204" pitchFamily="34" charset="0"/>
                        </a:rPr>
                        <a:t>/train</a:t>
                      </a:r>
                      <a:endParaRPr lang="en-US" sz="140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13723" marR="13723" marT="0" marB="0" anchor="ctr"/>
                </a:tc>
                <a:tc>
                  <a:txBody>
                    <a:bodyPr/>
                    <a:lstStyle/>
                    <a:p>
                      <a:pPr marL="139700" marR="0" indent="0">
                        <a:lnSpc>
                          <a:spcPct val="120000"/>
                        </a:lnSpc>
                        <a:spcBef>
                          <a:spcPts val="200"/>
                        </a:spcBef>
                        <a:spcAft>
                          <a:spcPts val="200"/>
                        </a:spcAft>
                        <a:tabLst/>
                      </a:pPr>
                      <a:r>
                        <a:rPr lang="vi-VN" sz="1800" dirty="0">
                          <a:solidFill>
                            <a:srgbClr val="002060"/>
                          </a:solidFill>
                          <a:effectLst/>
                          <a:latin typeface="Arial" panose="020B0604020202020204" pitchFamily="34" charset="0"/>
                          <a:cs typeface="Arial" panose="020B0604020202020204" pitchFamily="34" charset="0"/>
                        </a:rPr>
                        <a:t>Yêu cầu server huấn luyện bộ dữ liệu đã tải lên </a:t>
                      </a:r>
                      <a:endPar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13723" marR="13723" marT="0" marB="0" anchor="ctr"/>
                </a:tc>
                <a:extLst>
                  <a:ext uri="{0D108BD9-81ED-4DB2-BD59-A6C34878D82A}">
                    <a16:rowId xmlns:a16="http://schemas.microsoft.com/office/drawing/2014/main" val="1464438420"/>
                  </a:ext>
                </a:extLst>
              </a:tr>
              <a:tr h="432048">
                <a:tc>
                  <a:txBody>
                    <a:bodyPr/>
                    <a:lstStyle/>
                    <a:p>
                      <a:pPr marL="0" marR="0" algn="ctr">
                        <a:lnSpc>
                          <a:spcPct val="120000"/>
                        </a:lnSpc>
                        <a:spcBef>
                          <a:spcPts val="200"/>
                        </a:spcBef>
                        <a:spcAft>
                          <a:spcPts val="200"/>
                        </a:spcAft>
                      </a:pPr>
                      <a:r>
                        <a:rPr lang="vi-VN" sz="1800" dirty="0">
                          <a:solidFill>
                            <a:srgbClr val="002060"/>
                          </a:solidFill>
                          <a:effectLst/>
                          <a:latin typeface="Arial" panose="020B0604020202020204" pitchFamily="34" charset="0"/>
                          <a:cs typeface="Arial" panose="020B0604020202020204" pitchFamily="34" charset="0"/>
                        </a:rPr>
                        <a:t>status</a:t>
                      </a:r>
                      <a:endPar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13723" marR="13723" marT="0" marB="0" anchor="ctr"/>
                </a:tc>
                <a:tc>
                  <a:txBody>
                    <a:bodyPr/>
                    <a:lstStyle/>
                    <a:p>
                      <a:pPr marL="182563" marR="0" indent="0">
                        <a:lnSpc>
                          <a:spcPct val="120000"/>
                        </a:lnSpc>
                        <a:spcBef>
                          <a:spcPts val="200"/>
                        </a:spcBef>
                        <a:spcAft>
                          <a:spcPts val="200"/>
                        </a:spcAft>
                        <a:tabLst/>
                      </a:pPr>
                      <a:r>
                        <a:rPr lang="en-US" sz="1800">
                          <a:solidFill>
                            <a:srgbClr val="002060"/>
                          </a:solidFill>
                          <a:effectLst/>
                          <a:latin typeface="Arial" panose="020B0604020202020204" pitchFamily="34" charset="0"/>
                          <a:cs typeface="Arial" panose="020B0604020202020204" pitchFamily="34" charset="0"/>
                        </a:rPr>
                        <a:t>GET </a:t>
                      </a:r>
                      <a:r>
                        <a:rPr lang="en-US" sz="1400">
                          <a:solidFill>
                            <a:srgbClr val="002060"/>
                          </a:solidFill>
                          <a:effectLst/>
                          <a:latin typeface="Arial" panose="020B0604020202020204" pitchFamily="34" charset="0"/>
                          <a:cs typeface="Arial" panose="020B0604020202020204" pitchFamily="34" charset="0"/>
                        </a:rPr>
                        <a:t>/status</a:t>
                      </a:r>
                      <a:endParaRPr lang="en-US" sz="140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13723" marR="13723" marT="0" marB="0" anchor="ctr"/>
                </a:tc>
                <a:tc>
                  <a:txBody>
                    <a:bodyPr/>
                    <a:lstStyle/>
                    <a:p>
                      <a:pPr marL="139700" marR="0" indent="0">
                        <a:lnSpc>
                          <a:spcPct val="120000"/>
                        </a:lnSpc>
                        <a:spcBef>
                          <a:spcPts val="200"/>
                        </a:spcBef>
                        <a:spcAft>
                          <a:spcPts val="200"/>
                        </a:spcAft>
                        <a:tabLst/>
                      </a:pPr>
                      <a:r>
                        <a:rPr lang="vi-VN" sz="1800">
                          <a:solidFill>
                            <a:srgbClr val="002060"/>
                          </a:solidFill>
                          <a:effectLst/>
                          <a:latin typeface="Arial" panose="020B0604020202020204" pitchFamily="34" charset="0"/>
                          <a:cs typeface="Arial" panose="020B0604020202020204" pitchFamily="34" charset="0"/>
                        </a:rPr>
                        <a:t>Truy vấn trạng thái huấn luyện trên server.</a:t>
                      </a:r>
                      <a:endParaRPr lang="en-US" sz="180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13723" marR="13723" marT="0" marB="0" anchor="ctr"/>
                </a:tc>
                <a:extLst>
                  <a:ext uri="{0D108BD9-81ED-4DB2-BD59-A6C34878D82A}">
                    <a16:rowId xmlns:a16="http://schemas.microsoft.com/office/drawing/2014/main" val="2292797662"/>
                  </a:ext>
                </a:extLst>
              </a:tr>
              <a:tr h="897860">
                <a:tc>
                  <a:txBody>
                    <a:bodyPr/>
                    <a:lstStyle/>
                    <a:p>
                      <a:pPr marL="0" marR="0" algn="ctr">
                        <a:lnSpc>
                          <a:spcPct val="120000"/>
                        </a:lnSpc>
                        <a:spcBef>
                          <a:spcPts val="200"/>
                        </a:spcBef>
                        <a:spcAft>
                          <a:spcPts val="200"/>
                        </a:spcAft>
                      </a:pPr>
                      <a:r>
                        <a:rPr lang="vi-VN" sz="1800" dirty="0">
                          <a:solidFill>
                            <a:srgbClr val="002060"/>
                          </a:solidFill>
                          <a:effectLst/>
                          <a:latin typeface="Arial" panose="020B0604020202020204" pitchFamily="34" charset="0"/>
                          <a:cs typeface="Arial" panose="020B0604020202020204" pitchFamily="34" charset="0"/>
                        </a:rPr>
                        <a:t>model</a:t>
                      </a:r>
                      <a:endPar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13723" marR="13723" marT="0" marB="0" anchor="ctr"/>
                </a:tc>
                <a:tc>
                  <a:txBody>
                    <a:bodyPr/>
                    <a:lstStyle/>
                    <a:p>
                      <a:pPr marL="182563" marR="0" indent="0">
                        <a:lnSpc>
                          <a:spcPct val="120000"/>
                        </a:lnSpc>
                        <a:spcBef>
                          <a:spcPts val="200"/>
                        </a:spcBef>
                        <a:spcAft>
                          <a:spcPts val="200"/>
                        </a:spcAft>
                        <a:tabLst/>
                      </a:pPr>
                      <a:r>
                        <a:rPr lang="en-US" sz="1800">
                          <a:solidFill>
                            <a:srgbClr val="002060"/>
                          </a:solidFill>
                          <a:effectLst/>
                          <a:latin typeface="Arial" panose="020B0604020202020204" pitchFamily="34" charset="0"/>
                          <a:cs typeface="Arial" panose="020B0604020202020204" pitchFamily="34" charset="0"/>
                        </a:rPr>
                        <a:t>GET </a:t>
                      </a:r>
                      <a:r>
                        <a:rPr lang="en-US" sz="1400">
                          <a:solidFill>
                            <a:srgbClr val="002060"/>
                          </a:solidFill>
                          <a:effectLst/>
                          <a:latin typeface="Arial" panose="020B0604020202020204" pitchFamily="34" charset="0"/>
                          <a:cs typeface="Arial" panose="020B0604020202020204" pitchFamily="34" charset="0"/>
                        </a:rPr>
                        <a:t>/model</a:t>
                      </a:r>
                      <a:r>
                        <a:rPr lang="vi-VN" sz="1400">
                          <a:solidFill>
                            <a:srgbClr val="002060"/>
                          </a:solidFill>
                          <a:effectLst/>
                          <a:latin typeface="Arial" panose="020B0604020202020204" pitchFamily="34" charset="0"/>
                          <a:cs typeface="Arial" panose="020B0604020202020204" pitchFamily="34" charset="0"/>
                        </a:rPr>
                        <a:t>/&lt;model_name&gt;</a:t>
                      </a:r>
                      <a:endParaRPr lang="en-US" sz="140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13723" marR="13723" marT="0" marB="0" anchor="ctr"/>
                </a:tc>
                <a:tc>
                  <a:txBody>
                    <a:bodyPr/>
                    <a:lstStyle/>
                    <a:p>
                      <a:pPr marL="139700" marR="0" indent="0">
                        <a:lnSpc>
                          <a:spcPct val="120000"/>
                        </a:lnSpc>
                        <a:spcBef>
                          <a:spcPts val="200"/>
                        </a:spcBef>
                        <a:spcAft>
                          <a:spcPts val="200"/>
                        </a:spcAft>
                        <a:tabLst/>
                      </a:pPr>
                      <a:r>
                        <a:rPr lang="vi-VN" sz="1800" dirty="0">
                          <a:solidFill>
                            <a:srgbClr val="002060"/>
                          </a:solidFill>
                          <a:effectLst/>
                          <a:latin typeface="Arial" panose="020B0604020202020204" pitchFamily="34" charset="0"/>
                          <a:cs typeface="Arial" panose="020B0604020202020204" pitchFamily="34" charset="0"/>
                        </a:rPr>
                        <a:t>Yêu cầu tải về model đã được huấn luyện</a:t>
                      </a:r>
                      <a:endParaRPr lang="en-US" sz="1800" dirty="0">
                        <a:solidFill>
                          <a:srgbClr val="002060"/>
                        </a:solidFill>
                        <a:effectLst/>
                        <a:latin typeface="Arial" panose="020B0604020202020204" pitchFamily="34" charset="0"/>
                        <a:cs typeface="Arial" panose="020B0604020202020204" pitchFamily="34" charset="0"/>
                      </a:endParaRPr>
                    </a:p>
                    <a:p>
                      <a:pPr marL="139700" marR="0" lvl="0" indent="0" algn="l" defTabSz="914400" rtl="0" eaLnBrk="1" fontAlgn="auto" latinLnBrk="0" hangingPunct="1">
                        <a:lnSpc>
                          <a:spcPct val="120000"/>
                        </a:lnSpc>
                        <a:spcBef>
                          <a:spcPts val="200"/>
                        </a:spcBef>
                        <a:spcAft>
                          <a:spcPts val="200"/>
                        </a:spcAft>
                        <a:buClrTx/>
                        <a:buSzTx/>
                        <a:buFontTx/>
                        <a:buNone/>
                        <a:tabLst/>
                        <a:defRPr/>
                      </a:pPr>
                      <a:r>
                        <a:rPr lang="vi-VN" sz="1800" dirty="0">
                          <a:solidFill>
                            <a:srgbClr val="002060"/>
                          </a:solidFill>
                          <a:effectLst/>
                          <a:latin typeface="Arial" panose="020B0604020202020204" pitchFamily="34" charset="0"/>
                          <a:cs typeface="Arial" panose="020B0604020202020204" pitchFamily="34" charset="0"/>
                        </a:rPr>
                        <a:t>Các trường yêu cầu:</a:t>
                      </a:r>
                      <a:r>
                        <a:rPr lang="en-US" sz="1800" dirty="0">
                          <a:solidFill>
                            <a:srgbClr val="002060"/>
                          </a:solidFill>
                          <a:effectLst/>
                          <a:latin typeface="Arial" panose="020B0604020202020204" pitchFamily="34" charset="0"/>
                          <a:cs typeface="Arial" panose="020B0604020202020204" pitchFamily="34" charset="0"/>
                        </a:rPr>
                        <a:t> </a:t>
                      </a:r>
                      <a:r>
                        <a:rPr lang="vi-VN" sz="1800" dirty="0">
                          <a:solidFill>
                            <a:srgbClr val="002060"/>
                          </a:solidFill>
                          <a:effectLst/>
                          <a:latin typeface="Arial" panose="020B0604020202020204" pitchFamily="34" charset="0"/>
                          <a:cs typeface="Arial" panose="020B0604020202020204" pitchFamily="34" charset="0"/>
                        </a:rPr>
                        <a:t>model_name trên request</a:t>
                      </a:r>
                      <a:endPar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13723" marR="13723" marT="0" marB="0" anchor="ctr"/>
                </a:tc>
                <a:extLst>
                  <a:ext uri="{0D108BD9-81ED-4DB2-BD59-A6C34878D82A}">
                    <a16:rowId xmlns:a16="http://schemas.microsoft.com/office/drawing/2014/main" val="2616907633"/>
                  </a:ext>
                </a:extLst>
              </a:tr>
            </a:tbl>
          </a:graphicData>
        </a:graphic>
      </p:graphicFrame>
      <p:sp>
        <p:nvSpPr>
          <p:cNvPr id="14" name="Rectangle 13"/>
          <p:cNvSpPr/>
          <p:nvPr/>
        </p:nvSpPr>
        <p:spPr>
          <a:xfrm>
            <a:off x="3131840" y="65158"/>
            <a:ext cx="4811092" cy="553998"/>
          </a:xfrm>
          <a:prstGeom prst="rect">
            <a:avLst/>
          </a:prstGeom>
        </p:spPr>
        <p:txBody>
          <a:bodyPr wrap="square">
            <a:spAutoFit/>
          </a:bodyPr>
          <a:lstStyle/>
          <a:p>
            <a:pPr algn="ctr" fontAlgn="t"/>
            <a:r>
              <a:rPr lang="en-US" sz="3000" b="1">
                <a:solidFill>
                  <a:srgbClr val="0000FF"/>
                </a:solidFill>
                <a:latin typeface="Arial" panose="020B0604020202020204" pitchFamily="34" charset="0"/>
                <a:cs typeface="Arial" panose="020B0604020202020204" pitchFamily="34" charset="0"/>
              </a:rPr>
              <a:t>Tổng hợp phương thức</a:t>
            </a:r>
            <a:endParaRPr lang="en-US" sz="3000" b="1" dirty="0">
              <a:solidFill>
                <a:srgbClr val="0000FF"/>
              </a:solidFill>
              <a:latin typeface="Arial" panose="020B0604020202020204" pitchFamily="34" charset="0"/>
              <a:cs typeface="Arial" panose="020B0604020202020204" pitchFamily="34" charset="0"/>
            </a:endParaRPr>
          </a:p>
        </p:txBody>
      </p:sp>
      <p:sp>
        <p:nvSpPr>
          <p:cNvPr id="16" name="Rectangle 15"/>
          <p:cNvSpPr/>
          <p:nvPr/>
        </p:nvSpPr>
        <p:spPr>
          <a:xfrm>
            <a:off x="7596336" y="43521"/>
            <a:ext cx="1553716" cy="830997"/>
          </a:xfrm>
          <a:prstGeom prst="rect">
            <a:avLst/>
          </a:prstGeom>
        </p:spPr>
        <p:txBody>
          <a:bodyPr wrap="square">
            <a:spAutoFit/>
          </a:bodyPr>
          <a:lstStyle/>
          <a:p>
            <a:pPr algn="r">
              <a:buClr>
                <a:schemeClr val="dk1"/>
              </a:buClr>
              <a:buSzPts val="2600"/>
            </a:pPr>
            <a:r>
              <a:rPr lang="en-US" sz="1200" dirty="0" err="1">
                <a:latin typeface="Arial" panose="020B0604020202020204" pitchFamily="34" charset="0"/>
                <a:ea typeface="Calibri"/>
                <a:cs typeface="Arial" panose="020B0604020202020204" pitchFamily="34" charset="0"/>
                <a:sym typeface="Calibri"/>
              </a:rPr>
              <a:t>Giới</a:t>
            </a:r>
            <a:r>
              <a:rPr lang="en-US" sz="1200" dirty="0">
                <a:latin typeface="Arial" panose="020B0604020202020204" pitchFamily="34" charset="0"/>
                <a:ea typeface="Calibri"/>
                <a:cs typeface="Arial" panose="020B0604020202020204" pitchFamily="34" charset="0"/>
                <a:sym typeface="Calibri"/>
              </a:rPr>
              <a:t> </a:t>
            </a:r>
            <a:r>
              <a:rPr lang="en-US" sz="1200" dirty="0" err="1">
                <a:latin typeface="Arial" panose="020B0604020202020204" pitchFamily="34" charset="0"/>
                <a:ea typeface="Calibri"/>
                <a:cs typeface="Arial" panose="020B0604020202020204" pitchFamily="34" charset="0"/>
                <a:sym typeface="Calibri"/>
              </a:rPr>
              <a:t>thiệu</a:t>
            </a:r>
            <a:endParaRPr lang="en-US" sz="1200" dirty="0">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err="1">
                <a:latin typeface="Arial" panose="020B0604020202020204" pitchFamily="34" charset="0"/>
                <a:ea typeface="Calibri"/>
                <a:cs typeface="Arial" panose="020B0604020202020204" pitchFamily="34" charset="0"/>
                <a:sym typeface="Calibri"/>
              </a:rPr>
              <a:t>Phương</a:t>
            </a:r>
            <a:r>
              <a:rPr lang="en-US" sz="1200">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b="1">
                <a:solidFill>
                  <a:srgbClr val="0000FF"/>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17" name="Pentagon 16"/>
          <p:cNvSpPr/>
          <p:nvPr/>
        </p:nvSpPr>
        <p:spPr>
          <a:xfrm>
            <a:off x="29265" y="43521"/>
            <a:ext cx="3290256" cy="568956"/>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Thiết kế và Cài đặt</a:t>
            </a:r>
            <a:endParaRPr lang="en-US" sz="2500" b="1" dirty="0">
              <a:latin typeface="Arial" panose="020B0604020202020204" pitchFamily="34" charset="0"/>
              <a:cs typeface="Arial" panose="020B0604020202020204" pitchFamily="34" charset="0"/>
            </a:endParaRPr>
          </a:p>
        </p:txBody>
      </p:sp>
      <p:sp>
        <p:nvSpPr>
          <p:cNvPr id="19" name="TextBox 18"/>
          <p:cNvSpPr txBox="1"/>
          <p:nvPr/>
        </p:nvSpPr>
        <p:spPr>
          <a:xfrm>
            <a:off x="8783219" y="4825484"/>
            <a:ext cx="46930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27</a:t>
            </a:r>
          </a:p>
        </p:txBody>
      </p:sp>
    </p:spTree>
    <p:extLst>
      <p:ext uri="{BB962C8B-B14F-4D97-AF65-F5344CB8AC3E}">
        <p14:creationId xmlns:p14="http://schemas.microsoft.com/office/powerpoint/2010/main" val="56107647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hape 377">
            <a:extLst>
              <a:ext uri="{FF2B5EF4-FFF2-40B4-BE49-F238E27FC236}">
                <a16:creationId xmlns:a16="http://schemas.microsoft.com/office/drawing/2014/main" id="{DC86EDC3-48BB-A04A-83A8-DD100AC70CF1}"/>
              </a:ext>
            </a:extLst>
          </p:cNvPr>
          <p:cNvSpPr/>
          <p:nvPr/>
        </p:nvSpPr>
        <p:spPr>
          <a:xfrm>
            <a:off x="5380724" y="2933764"/>
            <a:ext cx="1030399" cy="10303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lumMod val="20000"/>
              <a:lumOff val="80000"/>
            </a:schemeClr>
          </a:solidFill>
          <a:ln w="12700">
            <a:miter lim="400000"/>
          </a:ln>
        </p:spPr>
        <p:txBody>
          <a:bodyPr lIns="50800" tIns="50800" rIns="50800" bIns="50800" anchor="ctr"/>
          <a:lstStyle/>
          <a:p>
            <a:pPr lvl="0">
              <a:defRPr sz="3200"/>
            </a:pPr>
            <a:endParaRPr/>
          </a:p>
        </p:txBody>
      </p:sp>
      <p:sp>
        <p:nvSpPr>
          <p:cNvPr id="16" name="Shape 374">
            <a:extLst>
              <a:ext uri="{FF2B5EF4-FFF2-40B4-BE49-F238E27FC236}">
                <a16:creationId xmlns:a16="http://schemas.microsoft.com/office/drawing/2014/main" id="{2446B01B-8835-B942-9297-FF366561CEAC}"/>
              </a:ext>
            </a:extLst>
          </p:cNvPr>
          <p:cNvSpPr/>
          <p:nvPr/>
        </p:nvSpPr>
        <p:spPr>
          <a:xfrm>
            <a:off x="6463419" y="2648586"/>
            <a:ext cx="2228388" cy="22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lumMod val="20000"/>
              <a:lumOff val="80000"/>
            </a:schemeClr>
          </a:solidFill>
          <a:ln w="12700">
            <a:miter lim="400000"/>
          </a:ln>
        </p:spPr>
        <p:txBody>
          <a:bodyPr lIns="50800" tIns="50800" rIns="50800" bIns="50800" anchor="ctr"/>
          <a:lstStyle/>
          <a:p>
            <a:pPr lvl="0">
              <a:defRPr sz="3200"/>
            </a:pPr>
            <a:endParaRPr dirty="0"/>
          </a:p>
        </p:txBody>
      </p:sp>
      <p:sp>
        <p:nvSpPr>
          <p:cNvPr id="17" name="Shape 380">
            <a:extLst>
              <a:ext uri="{FF2B5EF4-FFF2-40B4-BE49-F238E27FC236}">
                <a16:creationId xmlns:a16="http://schemas.microsoft.com/office/drawing/2014/main" id="{53D7F021-9889-174B-B725-8265C1B8EE74}"/>
              </a:ext>
            </a:extLst>
          </p:cNvPr>
          <p:cNvSpPr/>
          <p:nvPr/>
        </p:nvSpPr>
        <p:spPr>
          <a:xfrm>
            <a:off x="5689376" y="2298890"/>
            <a:ext cx="541460" cy="5414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lumMod val="20000"/>
              <a:lumOff val="80000"/>
            </a:schemeClr>
          </a:solidFill>
          <a:ln w="12700">
            <a:miter lim="400000"/>
          </a:ln>
        </p:spPr>
        <p:txBody>
          <a:bodyPr lIns="50800" tIns="50800" rIns="50800" bIns="50800" anchor="ctr"/>
          <a:lstStyle/>
          <a:p>
            <a:pPr lvl="0">
              <a:defRPr sz="3200"/>
            </a:pPr>
            <a:endParaRPr/>
          </a:p>
        </p:txBody>
      </p:sp>
      <p:sp>
        <p:nvSpPr>
          <p:cNvPr id="18" name="Shape 380">
            <a:extLst>
              <a:ext uri="{FF2B5EF4-FFF2-40B4-BE49-F238E27FC236}">
                <a16:creationId xmlns:a16="http://schemas.microsoft.com/office/drawing/2014/main" id="{B3303F41-E7A7-924C-8EF3-BB2BAF958FA9}"/>
              </a:ext>
            </a:extLst>
          </p:cNvPr>
          <p:cNvSpPr/>
          <p:nvPr/>
        </p:nvSpPr>
        <p:spPr>
          <a:xfrm>
            <a:off x="6175374" y="1802118"/>
            <a:ext cx="541460" cy="5414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lumMod val="20000"/>
              <a:lumOff val="80000"/>
            </a:schemeClr>
          </a:solidFill>
          <a:ln w="12700">
            <a:miter lim="400000"/>
          </a:ln>
        </p:spPr>
        <p:txBody>
          <a:bodyPr lIns="50800" tIns="50800" rIns="50800" bIns="50800" anchor="ctr"/>
          <a:lstStyle/>
          <a:p>
            <a:pPr lvl="0">
              <a:defRPr sz="3200"/>
            </a:pPr>
            <a:endParaRPr/>
          </a:p>
        </p:txBody>
      </p:sp>
      <p:sp>
        <p:nvSpPr>
          <p:cNvPr id="19" name="Shape 380">
            <a:extLst>
              <a:ext uri="{FF2B5EF4-FFF2-40B4-BE49-F238E27FC236}">
                <a16:creationId xmlns:a16="http://schemas.microsoft.com/office/drawing/2014/main" id="{8BB8EBCE-CD85-3E45-BC09-062F44140C5F}"/>
              </a:ext>
            </a:extLst>
          </p:cNvPr>
          <p:cNvSpPr/>
          <p:nvPr/>
        </p:nvSpPr>
        <p:spPr>
          <a:xfrm>
            <a:off x="6335427" y="2569620"/>
            <a:ext cx="541460" cy="5414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lumMod val="20000"/>
              <a:lumOff val="80000"/>
            </a:schemeClr>
          </a:solidFill>
          <a:ln w="12700">
            <a:miter lim="400000"/>
          </a:ln>
        </p:spPr>
        <p:txBody>
          <a:bodyPr lIns="50800" tIns="50800" rIns="50800" bIns="50800" anchor="ctr"/>
          <a:lstStyle/>
          <a:p>
            <a:pPr lvl="0">
              <a:defRPr sz="3200"/>
            </a:pPr>
            <a:endParaRPr/>
          </a:p>
        </p:txBody>
      </p:sp>
      <p:sp>
        <p:nvSpPr>
          <p:cNvPr id="20" name="Shape 380">
            <a:extLst>
              <a:ext uri="{FF2B5EF4-FFF2-40B4-BE49-F238E27FC236}">
                <a16:creationId xmlns:a16="http://schemas.microsoft.com/office/drawing/2014/main" id="{E4395677-B032-B94C-A461-037DB67BDAF3}"/>
              </a:ext>
            </a:extLst>
          </p:cNvPr>
          <p:cNvSpPr/>
          <p:nvPr/>
        </p:nvSpPr>
        <p:spPr>
          <a:xfrm>
            <a:off x="7036153" y="1974988"/>
            <a:ext cx="541460" cy="5414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lumMod val="20000"/>
              <a:lumOff val="80000"/>
            </a:schemeClr>
          </a:solidFill>
          <a:ln w="12700">
            <a:miter lim="400000"/>
          </a:ln>
        </p:spPr>
        <p:txBody>
          <a:bodyPr lIns="50800" tIns="50800" rIns="50800" bIns="50800" anchor="ctr"/>
          <a:lstStyle/>
          <a:p>
            <a:pPr lvl="0">
              <a:defRPr sz="3200"/>
            </a:pPr>
            <a:endParaRPr/>
          </a:p>
        </p:txBody>
      </p:sp>
      <p:sp>
        <p:nvSpPr>
          <p:cNvPr id="12" name="Rectangle 11"/>
          <p:cNvSpPr/>
          <p:nvPr/>
        </p:nvSpPr>
        <p:spPr>
          <a:xfrm>
            <a:off x="2961612" y="69933"/>
            <a:ext cx="4212822" cy="646331"/>
          </a:xfrm>
          <a:prstGeom prst="rect">
            <a:avLst/>
          </a:prstGeom>
        </p:spPr>
        <p:txBody>
          <a:bodyPr wrap="square">
            <a:spAutoFit/>
          </a:bodyPr>
          <a:lstStyle/>
          <a:p>
            <a:pPr algn="ctr" fontAlgn="t">
              <a:lnSpc>
                <a:spcPct val="120000"/>
              </a:lnSpc>
              <a:spcAft>
                <a:spcPts val="600"/>
              </a:spcAft>
            </a:pPr>
            <a:r>
              <a:rPr lang="en-US" sz="3000" b="1" dirty="0" err="1">
                <a:solidFill>
                  <a:srgbClr val="0000FF"/>
                </a:solidFill>
                <a:latin typeface="Arial" panose="020B0604020202020204" pitchFamily="34" charset="0"/>
                <a:cs typeface="Arial" panose="020B0604020202020204" pitchFamily="34" charset="0"/>
              </a:rPr>
              <a:t>Kết</a:t>
            </a:r>
            <a:r>
              <a:rPr lang="en-US" sz="3000" b="1" dirty="0">
                <a:solidFill>
                  <a:srgbClr val="0000FF"/>
                </a:solidFill>
                <a:latin typeface="Arial" panose="020B0604020202020204" pitchFamily="34" charset="0"/>
                <a:cs typeface="Arial" panose="020B0604020202020204" pitchFamily="34" charset="0"/>
              </a:rPr>
              <a:t> </a:t>
            </a:r>
            <a:r>
              <a:rPr lang="en-US" sz="3000" b="1" dirty="0" err="1">
                <a:solidFill>
                  <a:srgbClr val="0000FF"/>
                </a:solidFill>
                <a:latin typeface="Arial" panose="020B0604020202020204" pitchFamily="34" charset="0"/>
                <a:cs typeface="Arial" panose="020B0604020202020204" pitchFamily="34" charset="0"/>
              </a:rPr>
              <a:t>quả</a:t>
            </a:r>
            <a:r>
              <a:rPr lang="en-US" sz="3000" b="1" dirty="0">
                <a:solidFill>
                  <a:srgbClr val="0000FF"/>
                </a:solidFill>
                <a:latin typeface="Arial" panose="020B0604020202020204" pitchFamily="34" charset="0"/>
                <a:cs typeface="Arial" panose="020B0604020202020204" pitchFamily="34" charset="0"/>
              </a:rPr>
              <a:t> </a:t>
            </a:r>
            <a:r>
              <a:rPr lang="en-US" sz="3000" b="1" dirty="0" err="1">
                <a:solidFill>
                  <a:srgbClr val="0000FF"/>
                </a:solidFill>
                <a:latin typeface="Arial" panose="020B0604020202020204" pitchFamily="34" charset="0"/>
                <a:cs typeface="Arial" panose="020B0604020202020204" pitchFamily="34" charset="0"/>
              </a:rPr>
              <a:t>đạt</a:t>
            </a:r>
            <a:r>
              <a:rPr lang="en-US" sz="3000" b="1" dirty="0">
                <a:solidFill>
                  <a:srgbClr val="0000FF"/>
                </a:solidFill>
                <a:latin typeface="Arial" panose="020B0604020202020204" pitchFamily="34" charset="0"/>
                <a:cs typeface="Arial" panose="020B0604020202020204" pitchFamily="34" charset="0"/>
              </a:rPr>
              <a:t> </a:t>
            </a:r>
            <a:r>
              <a:rPr lang="en-US" sz="3000" b="1" dirty="0" err="1">
                <a:solidFill>
                  <a:srgbClr val="0000FF"/>
                </a:solidFill>
                <a:latin typeface="Arial" panose="020B0604020202020204" pitchFamily="34" charset="0"/>
                <a:cs typeface="Arial" panose="020B0604020202020204" pitchFamily="34" charset="0"/>
              </a:rPr>
              <a:t>được</a:t>
            </a:r>
            <a:endParaRPr lang="en-US" sz="3000" b="1" dirty="0">
              <a:solidFill>
                <a:srgbClr val="0000FF"/>
              </a:solidFill>
              <a:latin typeface="Arial" panose="020B0604020202020204" pitchFamily="34" charset="0"/>
              <a:cs typeface="Arial" panose="020B0604020202020204" pitchFamily="34" charset="0"/>
            </a:endParaRPr>
          </a:p>
        </p:txBody>
      </p:sp>
      <p:grpSp>
        <p:nvGrpSpPr>
          <p:cNvPr id="48" name="Group 47"/>
          <p:cNvGrpSpPr/>
          <p:nvPr/>
        </p:nvGrpSpPr>
        <p:grpSpPr>
          <a:xfrm>
            <a:off x="0" y="-23594"/>
            <a:ext cx="9144001" cy="67115"/>
            <a:chOff x="1821110" y="4410724"/>
            <a:chExt cx="7275765" cy="76200"/>
          </a:xfrm>
          <a:solidFill>
            <a:schemeClr val="accent6">
              <a:lumMod val="75000"/>
            </a:schemeClr>
          </a:solidFill>
        </p:grpSpPr>
        <p:sp>
          <p:nvSpPr>
            <p:cNvPr id="49" name="Rectangle 48"/>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Pentagon 53"/>
          <p:cNvSpPr/>
          <p:nvPr/>
        </p:nvSpPr>
        <p:spPr>
          <a:xfrm>
            <a:off x="15709" y="38808"/>
            <a:ext cx="2612075" cy="568955"/>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Kết luận</a:t>
            </a:r>
            <a:endParaRPr lang="en-US" sz="2500" b="1"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8D4A2702-DF99-E649-8A0F-C7EA5C997682}"/>
              </a:ext>
            </a:extLst>
          </p:cNvPr>
          <p:cNvSpPr/>
          <p:nvPr/>
        </p:nvSpPr>
        <p:spPr>
          <a:xfrm>
            <a:off x="447182" y="1211933"/>
            <a:ext cx="8136904" cy="2354491"/>
          </a:xfrm>
          <a:prstGeom prst="rect">
            <a:avLst/>
          </a:prstGeom>
        </p:spPr>
        <p:txBody>
          <a:bodyPr wrap="square">
            <a:spAutoFit/>
          </a:bodyPr>
          <a:lstStyle/>
          <a:p>
            <a:pPr marL="342900" marR="0" lvl="0" indent="-342900" algn="just" fontAlgn="base">
              <a:lnSpc>
                <a:spcPct val="120000"/>
              </a:lnSpc>
              <a:spcBef>
                <a:spcPts val="0"/>
              </a:spcBef>
              <a:spcAft>
                <a:spcPts val="600"/>
              </a:spcAft>
              <a:buClr>
                <a:srgbClr val="000000"/>
              </a:buClr>
              <a:buSzPct val="100000"/>
              <a:buFont typeface="Wingdings" panose="05000000000000000000" pitchFamily="2" charset="2"/>
              <a:buChar char="v"/>
            </a:pP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Kết</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quả</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phân</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lớp</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đạt</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hiệu</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quả</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cao</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với</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mô</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hình</a:t>
            </a:r>
            <a:r>
              <a:rPr lang="en-US" sz="220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SVM</a:t>
            </a:r>
          </a:p>
          <a:p>
            <a:pPr marL="342900" marR="0" lvl="0" indent="-342900" algn="just" fontAlgn="base">
              <a:lnSpc>
                <a:spcPct val="120000"/>
              </a:lnSpc>
              <a:spcBef>
                <a:spcPts val="0"/>
              </a:spcBef>
              <a:spcAft>
                <a:spcPts val="600"/>
              </a:spcAft>
              <a:buClr>
                <a:srgbClr val="000000"/>
              </a:buClr>
              <a:buSzPct val="100000"/>
              <a:buFont typeface="Wingdings" panose="05000000000000000000" pitchFamily="2" charset="2"/>
              <a:buChar char="v"/>
            </a:pPr>
            <a:r>
              <a:rPr lang="en-US" sz="220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Xử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lý</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các</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trường</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hợp</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nhiễu</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và</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mạo danh</a:t>
            </a:r>
            <a:endPar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endParaRPr>
          </a:p>
          <a:p>
            <a:pPr marL="342900" marR="0" lvl="0" indent="-342900" algn="just" fontAlgn="base">
              <a:lnSpc>
                <a:spcPct val="120000"/>
              </a:lnSpc>
              <a:spcBef>
                <a:spcPts val="0"/>
              </a:spcBef>
              <a:spcAft>
                <a:spcPts val="600"/>
              </a:spcAft>
              <a:buClr>
                <a:srgbClr val="000000"/>
              </a:buClr>
              <a:buSzPct val="100000"/>
              <a:buFont typeface="Wingdings" panose="05000000000000000000" pitchFamily="2" charset="2"/>
              <a:buChar char="v"/>
            </a:pPr>
            <a:r>
              <a:rPr lang="en-US" sz="220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Truyền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phát</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tín</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hiệu</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mở</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khoá</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điện</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thông</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qua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máy</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tính</a:t>
            </a:r>
            <a:r>
              <a:rPr lang="en-US" sz="220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Raspberry</a:t>
            </a:r>
          </a:p>
          <a:p>
            <a:pPr marL="342900" marR="0" lvl="0" indent="-342900" algn="just" fontAlgn="base">
              <a:lnSpc>
                <a:spcPct val="120000"/>
              </a:lnSpc>
              <a:spcBef>
                <a:spcPts val="0"/>
              </a:spcBef>
              <a:spcAft>
                <a:spcPts val="600"/>
              </a:spcAft>
              <a:buClr>
                <a:srgbClr val="000000"/>
              </a:buClr>
              <a:buSzPct val="100000"/>
              <a:buFont typeface="Wingdings" panose="05000000000000000000" pitchFamily="2" charset="2"/>
              <a:buChar char="v"/>
            </a:pPr>
            <a:r>
              <a:rPr lang="en-US" sz="220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Triển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khai</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thực</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tế</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trên</a:t>
            </a:r>
            <a:r>
              <a:rPr lang="vi-VN"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thiết bị thật</a:t>
            </a:r>
            <a:endPar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endParaRPr>
          </a:p>
        </p:txBody>
      </p:sp>
      <p:sp>
        <p:nvSpPr>
          <p:cNvPr id="22" name="Rectangle 21"/>
          <p:cNvSpPr/>
          <p:nvPr/>
        </p:nvSpPr>
        <p:spPr>
          <a:xfrm>
            <a:off x="7596336" y="43521"/>
            <a:ext cx="1553716" cy="830997"/>
          </a:xfrm>
          <a:prstGeom prst="rect">
            <a:avLst/>
          </a:prstGeom>
        </p:spPr>
        <p:txBody>
          <a:bodyPr wrap="square">
            <a:spAutoFit/>
          </a:bodyPr>
          <a:lstStyle/>
          <a:p>
            <a:pPr algn="r">
              <a:buClr>
                <a:schemeClr val="dk1"/>
              </a:buClr>
              <a:buSzPts val="2600"/>
            </a:pPr>
            <a:r>
              <a:rPr lang="en-US" sz="1200" dirty="0" err="1">
                <a:latin typeface="Arial" panose="020B0604020202020204" pitchFamily="34" charset="0"/>
                <a:ea typeface="Calibri"/>
                <a:cs typeface="Arial" panose="020B0604020202020204" pitchFamily="34" charset="0"/>
                <a:sym typeface="Calibri"/>
              </a:rPr>
              <a:t>Giới</a:t>
            </a:r>
            <a:r>
              <a:rPr lang="en-US" sz="1200" dirty="0">
                <a:latin typeface="Arial" panose="020B0604020202020204" pitchFamily="34" charset="0"/>
                <a:ea typeface="Calibri"/>
                <a:cs typeface="Arial" panose="020B0604020202020204" pitchFamily="34" charset="0"/>
                <a:sym typeface="Calibri"/>
              </a:rPr>
              <a:t> </a:t>
            </a:r>
            <a:r>
              <a:rPr lang="en-US" sz="1200" dirty="0" err="1">
                <a:latin typeface="Arial" panose="020B0604020202020204" pitchFamily="34" charset="0"/>
                <a:ea typeface="Calibri"/>
                <a:cs typeface="Arial" panose="020B0604020202020204" pitchFamily="34" charset="0"/>
                <a:sym typeface="Calibri"/>
              </a:rPr>
              <a:t>thiệu</a:t>
            </a:r>
            <a:endParaRPr lang="en-US" sz="1200" dirty="0">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err="1">
                <a:latin typeface="Arial" panose="020B0604020202020204" pitchFamily="34" charset="0"/>
                <a:ea typeface="Calibri"/>
                <a:cs typeface="Arial" panose="020B0604020202020204" pitchFamily="34" charset="0"/>
                <a:sym typeface="Calibri"/>
              </a:rPr>
              <a:t>Phương</a:t>
            </a:r>
            <a:r>
              <a:rPr lang="en-US" sz="1200">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b="1">
                <a:solidFill>
                  <a:srgbClr val="0000FF"/>
                </a:solidFill>
                <a:latin typeface="Arial" panose="020B0604020202020204" pitchFamily="34" charset="0"/>
                <a:ea typeface="Calibri"/>
                <a:cs typeface="Arial" panose="020B0604020202020204" pitchFamily="34" charset="0"/>
                <a:sym typeface="Calibri"/>
              </a:rPr>
              <a:t>Kết luận</a:t>
            </a:r>
            <a:endParaRPr lang="en-US" sz="1200" b="1" dirty="0">
              <a:solidFill>
                <a:srgbClr val="0000FF"/>
              </a:solidFill>
              <a:latin typeface="Arial" panose="020B0604020202020204" pitchFamily="34" charset="0"/>
              <a:ea typeface="Calibri"/>
              <a:cs typeface="Arial" panose="020B0604020202020204" pitchFamily="34" charset="0"/>
              <a:sym typeface="Calibri"/>
            </a:endParaRPr>
          </a:p>
        </p:txBody>
      </p:sp>
      <p:sp>
        <p:nvSpPr>
          <p:cNvPr id="24" name="TextBox 23"/>
          <p:cNvSpPr txBox="1"/>
          <p:nvPr/>
        </p:nvSpPr>
        <p:spPr>
          <a:xfrm>
            <a:off x="8641229" y="4731990"/>
            <a:ext cx="46930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28</a:t>
            </a:r>
          </a:p>
        </p:txBody>
      </p:sp>
    </p:spTree>
    <p:extLst>
      <p:ext uri="{BB962C8B-B14F-4D97-AF65-F5344CB8AC3E}">
        <p14:creationId xmlns:p14="http://schemas.microsoft.com/office/powerpoint/2010/main" val="95946976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86;p3"/>
          <p:cNvSpPr txBox="1">
            <a:spLocks/>
          </p:cNvSpPr>
          <p:nvPr/>
        </p:nvSpPr>
        <p:spPr>
          <a:xfrm>
            <a:off x="3496673" y="277151"/>
            <a:ext cx="2200215" cy="449042"/>
          </a:xfrm>
          <a:prstGeom prst="rect">
            <a:avLst/>
          </a:prstGeom>
          <a:noFill/>
          <a:ln>
            <a:noFill/>
          </a:ln>
        </p:spPr>
        <p:txBody>
          <a:bodyPr spcFirstLastPara="1" wrap="square" lIns="91425" tIns="45700" rIns="91425" bIns="4570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buClr>
                <a:schemeClr val="dk2"/>
              </a:buClr>
              <a:buSzPts val="2400"/>
              <a:buFont typeface="Roboto Medium"/>
              <a:buNone/>
            </a:pPr>
            <a:r>
              <a:rPr lang="en-US" sz="3000" b="1">
                <a:solidFill>
                  <a:srgbClr val="0000FF"/>
                </a:solidFill>
                <a:latin typeface="Arial" panose="020B0604020202020204" pitchFamily="34" charset="0"/>
                <a:cs typeface="Arial" panose="020B0604020202020204" pitchFamily="34" charset="0"/>
              </a:rPr>
              <a:t>Giới thiệu</a:t>
            </a:r>
            <a:endParaRPr lang="en-US" sz="3000" b="1" dirty="0">
              <a:solidFill>
                <a:srgbClr val="0000FF"/>
              </a:solidFill>
              <a:latin typeface="Arial" panose="020B0604020202020204" pitchFamily="34" charset="0"/>
              <a:cs typeface="Arial" panose="020B0604020202020204" pitchFamily="34" charset="0"/>
            </a:endParaRPr>
          </a:p>
        </p:txBody>
      </p:sp>
      <p:grpSp>
        <p:nvGrpSpPr>
          <p:cNvPr id="20" name="Group 19"/>
          <p:cNvGrpSpPr/>
          <p:nvPr/>
        </p:nvGrpSpPr>
        <p:grpSpPr>
          <a:xfrm>
            <a:off x="1" y="-23594"/>
            <a:ext cx="9144000" cy="98658"/>
            <a:chOff x="1821110" y="4410724"/>
            <a:chExt cx="7275765" cy="76200"/>
          </a:xfrm>
          <a:solidFill>
            <a:schemeClr val="accent6">
              <a:lumMod val="75000"/>
            </a:schemeClr>
          </a:solidFill>
        </p:grpSpPr>
        <p:sp>
          <p:nvSpPr>
            <p:cNvPr id="21" name="Rectangle 20"/>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p:cNvSpPr/>
          <p:nvPr/>
        </p:nvSpPr>
        <p:spPr>
          <a:xfrm>
            <a:off x="7596336" y="43521"/>
            <a:ext cx="1553716" cy="830997"/>
          </a:xfrm>
          <a:prstGeom prst="rect">
            <a:avLst/>
          </a:prstGeom>
        </p:spPr>
        <p:txBody>
          <a:bodyPr wrap="square">
            <a:spAutoFit/>
          </a:bodyPr>
          <a:lstStyle/>
          <a:p>
            <a:pPr algn="r">
              <a:buClr>
                <a:schemeClr val="dk1"/>
              </a:buClr>
              <a:buSzPts val="2600"/>
            </a:pPr>
            <a:r>
              <a:rPr lang="en-US" sz="1200" b="1" dirty="0" err="1">
                <a:solidFill>
                  <a:srgbClr val="0000FF"/>
                </a:solidFill>
                <a:latin typeface="Arial" panose="020B0604020202020204" pitchFamily="34" charset="0"/>
                <a:ea typeface="Calibri"/>
                <a:cs typeface="Arial" panose="020B0604020202020204" pitchFamily="34" charset="0"/>
                <a:sym typeface="Calibri"/>
              </a:rPr>
              <a:t>Giới</a:t>
            </a:r>
            <a:r>
              <a:rPr lang="en-US" sz="1200" b="1" dirty="0">
                <a:solidFill>
                  <a:srgbClr val="0000FF"/>
                </a:solidFill>
                <a:latin typeface="Arial" panose="020B0604020202020204" pitchFamily="34" charset="0"/>
                <a:ea typeface="Calibri"/>
                <a:cs typeface="Arial" panose="020B0604020202020204" pitchFamily="34" charset="0"/>
                <a:sym typeface="Calibri"/>
              </a:rPr>
              <a:t> </a:t>
            </a:r>
            <a:r>
              <a:rPr lang="en-US" sz="1200" b="1" dirty="0" err="1">
                <a:solidFill>
                  <a:srgbClr val="0000FF"/>
                </a:solidFill>
                <a:latin typeface="Arial" panose="020B0604020202020204" pitchFamily="34" charset="0"/>
                <a:ea typeface="Calibri"/>
                <a:cs typeface="Arial" panose="020B0604020202020204" pitchFamily="34" charset="0"/>
                <a:sym typeface="Calibri"/>
              </a:rPr>
              <a:t>thiệu</a:t>
            </a:r>
            <a:endParaRPr lang="en-US" sz="1200" b="1" dirty="0">
              <a:solidFill>
                <a:srgbClr val="0000FF"/>
              </a:solidFill>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err="1">
                <a:solidFill>
                  <a:schemeClr val="dk1"/>
                </a:solidFill>
                <a:latin typeface="Arial" panose="020B0604020202020204" pitchFamily="34" charset="0"/>
                <a:ea typeface="Calibri"/>
                <a:cs typeface="Arial" panose="020B0604020202020204" pitchFamily="34" charset="0"/>
                <a:sym typeface="Calibri"/>
              </a:rPr>
              <a:t>Phương</a:t>
            </a:r>
            <a:r>
              <a:rPr lang="en-US" sz="1200">
                <a:solidFill>
                  <a:schemeClr val="dk1"/>
                </a:solidFill>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5" name="Group 4"/>
          <p:cNvGrpSpPr/>
          <p:nvPr/>
        </p:nvGrpSpPr>
        <p:grpSpPr>
          <a:xfrm>
            <a:off x="780331" y="1013352"/>
            <a:ext cx="6026411" cy="2557876"/>
            <a:chOff x="1937412" y="1419623"/>
            <a:chExt cx="6026411" cy="2595788"/>
          </a:xfrm>
        </p:grpSpPr>
        <p:sp>
          <p:nvSpPr>
            <p:cNvPr id="12" name="Google Shape;210;p33"/>
            <p:cNvSpPr txBox="1">
              <a:spLocks/>
            </p:cNvSpPr>
            <p:nvPr/>
          </p:nvSpPr>
          <p:spPr>
            <a:xfrm>
              <a:off x="2514138" y="1419623"/>
              <a:ext cx="5449685" cy="2595788"/>
            </a:xfrm>
            <a:prstGeom prst="rect">
              <a:avLst/>
            </a:prstGeom>
            <a:noFill/>
            <a:ln>
              <a:noFill/>
            </a:ln>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spcBef>
                  <a:spcPts val="0"/>
                </a:spcBef>
                <a:spcAft>
                  <a:spcPts val="600"/>
                </a:spcAft>
                <a:buClr>
                  <a:schemeClr val="dk1"/>
                </a:buClr>
                <a:buSzPts val="2600"/>
                <a:buNone/>
              </a:pPr>
              <a:r>
                <a:rPr lang="en-US" sz="3000" b="1" dirty="0" err="1">
                  <a:solidFill>
                    <a:srgbClr val="002060"/>
                  </a:solidFill>
                  <a:latin typeface="Arial" panose="020B0604020202020204" pitchFamily="34" charset="0"/>
                  <a:cs typeface="Arial" panose="020B0604020202020204" pitchFamily="34" charset="0"/>
                </a:rPr>
                <a:t>Đặt</a:t>
              </a:r>
              <a:r>
                <a:rPr lang="en-US" sz="3000" b="1" dirty="0">
                  <a:solidFill>
                    <a:srgbClr val="002060"/>
                  </a:solidFill>
                  <a:latin typeface="Arial" panose="020B0604020202020204" pitchFamily="34" charset="0"/>
                  <a:cs typeface="Arial" panose="020B0604020202020204" pitchFamily="34" charset="0"/>
                </a:rPr>
                <a:t> </a:t>
              </a:r>
              <a:r>
                <a:rPr lang="en-US" sz="3000" b="1" err="1">
                  <a:solidFill>
                    <a:srgbClr val="002060"/>
                  </a:solidFill>
                  <a:latin typeface="Arial" panose="020B0604020202020204" pitchFamily="34" charset="0"/>
                  <a:cs typeface="Arial" panose="020B0604020202020204" pitchFamily="34" charset="0"/>
                </a:rPr>
                <a:t>vấn</a:t>
              </a:r>
              <a:r>
                <a:rPr lang="en-US" sz="3000" b="1">
                  <a:solidFill>
                    <a:srgbClr val="002060"/>
                  </a:solidFill>
                  <a:latin typeface="Arial" panose="020B0604020202020204" pitchFamily="34" charset="0"/>
                  <a:cs typeface="Arial" panose="020B0604020202020204" pitchFamily="34" charset="0"/>
                </a:rPr>
                <a:t> đề</a:t>
              </a:r>
            </a:p>
            <a:p>
              <a:pPr marL="0" indent="0" algn="just">
                <a:lnSpc>
                  <a:spcPct val="150000"/>
                </a:lnSpc>
                <a:spcBef>
                  <a:spcPts val="0"/>
                </a:spcBef>
                <a:spcAft>
                  <a:spcPts val="600"/>
                </a:spcAft>
                <a:buClr>
                  <a:schemeClr val="dk1"/>
                </a:buClr>
                <a:buSzPts val="2600"/>
                <a:buNone/>
              </a:pPr>
              <a:r>
                <a:rPr lang="en-US" sz="3000" b="1">
                  <a:solidFill>
                    <a:srgbClr val="002060"/>
                  </a:solidFill>
                  <a:latin typeface="Arial" panose="020B0604020202020204" pitchFamily="34" charset="0"/>
                  <a:cs typeface="Arial" panose="020B0604020202020204" pitchFamily="34" charset="0"/>
                </a:rPr>
                <a:t>Lịch sử giải quyết vấn đề </a:t>
              </a:r>
              <a:endParaRPr lang="en-US" sz="3000" b="1" dirty="0">
                <a:solidFill>
                  <a:srgbClr val="002060"/>
                </a:solidFill>
                <a:latin typeface="Arial" panose="020B0604020202020204" pitchFamily="34" charset="0"/>
                <a:cs typeface="Arial" panose="020B0604020202020204" pitchFamily="34" charset="0"/>
              </a:endParaRPr>
            </a:p>
            <a:p>
              <a:pPr marL="0" indent="0" algn="just">
                <a:lnSpc>
                  <a:spcPct val="150000"/>
                </a:lnSpc>
                <a:spcBef>
                  <a:spcPts val="0"/>
                </a:spcBef>
                <a:spcAft>
                  <a:spcPts val="600"/>
                </a:spcAft>
                <a:buClr>
                  <a:schemeClr val="dk1"/>
                </a:buClr>
                <a:buSzPts val="2600"/>
                <a:buNone/>
              </a:pPr>
              <a:r>
                <a:rPr lang="en-US" sz="3000" b="1" err="1">
                  <a:solidFill>
                    <a:srgbClr val="002060"/>
                  </a:solidFill>
                  <a:latin typeface="Arial" panose="020B0604020202020204" pitchFamily="34" charset="0"/>
                  <a:ea typeface="Calibri"/>
                  <a:cs typeface="Arial" panose="020B0604020202020204" pitchFamily="34" charset="0"/>
                  <a:sym typeface="Calibri"/>
                </a:rPr>
                <a:t>Mục</a:t>
              </a:r>
              <a:r>
                <a:rPr lang="en-US" sz="3000" b="1">
                  <a:solidFill>
                    <a:srgbClr val="002060"/>
                  </a:solidFill>
                  <a:latin typeface="Arial" panose="020B0604020202020204" pitchFamily="34" charset="0"/>
                  <a:ea typeface="Calibri"/>
                  <a:cs typeface="Arial" panose="020B0604020202020204" pitchFamily="34" charset="0"/>
                  <a:sym typeface="Calibri"/>
                </a:rPr>
                <a:t> tiêu đề tài</a:t>
              </a:r>
              <a:endParaRPr lang="en-US" sz="3000" b="1" dirty="0">
                <a:solidFill>
                  <a:srgbClr val="002060"/>
                </a:solidFill>
                <a:latin typeface="Arial" panose="020B0604020202020204" pitchFamily="34" charset="0"/>
                <a:ea typeface="Calibri"/>
                <a:cs typeface="Arial" panose="020B0604020202020204" pitchFamily="34" charset="0"/>
                <a:sym typeface="Calibri"/>
              </a:endParaRPr>
            </a:p>
          </p:txBody>
        </p:sp>
        <p:sp>
          <p:nvSpPr>
            <p:cNvPr id="3" name="Oval 2"/>
            <p:cNvSpPr/>
            <p:nvPr/>
          </p:nvSpPr>
          <p:spPr>
            <a:xfrm>
              <a:off x="1937412" y="1658736"/>
              <a:ext cx="360040" cy="360040"/>
            </a:xfrm>
            <a:prstGeom prst="ellipse">
              <a:avLst/>
            </a:prstGeom>
            <a:ln w="38100">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a:solidFill>
                    <a:schemeClr val="accent6">
                      <a:lumMod val="75000"/>
                    </a:schemeClr>
                  </a:solidFill>
                  <a:latin typeface="Arial" panose="020B0604020202020204" pitchFamily="34" charset="0"/>
                  <a:cs typeface="Arial" panose="020B0604020202020204" pitchFamily="34" charset="0"/>
                </a:rPr>
                <a:t>1</a:t>
              </a:r>
            </a:p>
          </p:txBody>
        </p:sp>
        <p:sp>
          <p:nvSpPr>
            <p:cNvPr id="27" name="Oval 26"/>
            <p:cNvSpPr/>
            <p:nvPr/>
          </p:nvSpPr>
          <p:spPr>
            <a:xfrm>
              <a:off x="1937412" y="2420972"/>
              <a:ext cx="360040" cy="360040"/>
            </a:xfrm>
            <a:prstGeom prst="ellipse">
              <a:avLst/>
            </a:prstGeom>
            <a:ln w="38100">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a:solidFill>
                    <a:schemeClr val="accent6">
                      <a:lumMod val="75000"/>
                    </a:schemeClr>
                  </a:solidFill>
                  <a:latin typeface="Arial" panose="020B0604020202020204" pitchFamily="34" charset="0"/>
                  <a:cs typeface="Arial" panose="020B0604020202020204" pitchFamily="34" charset="0"/>
                </a:rPr>
                <a:t>2</a:t>
              </a:r>
            </a:p>
          </p:txBody>
        </p:sp>
      </p:grpSp>
      <p:sp>
        <p:nvSpPr>
          <p:cNvPr id="35" name="Shape 666"/>
          <p:cNvSpPr/>
          <p:nvPr/>
        </p:nvSpPr>
        <p:spPr>
          <a:xfrm>
            <a:off x="0" y="4813387"/>
            <a:ext cx="1475655" cy="338554"/>
          </a:xfrm>
          <a:prstGeom prst="rect">
            <a:avLst/>
          </a:prstGeom>
          <a:solidFill>
            <a:schemeClr val="bg1">
              <a:lumMod val="65000"/>
            </a:schemeClr>
          </a:solidFill>
          <a:ln w="12700">
            <a:miter lim="400000"/>
          </a:ln>
        </p:spPr>
        <p:txBody>
          <a:bodyPr lIns="50800" tIns="50800" rIns="50800" bIns="50800" anchor="ctr"/>
          <a:lstStyle/>
          <a:p>
            <a:pPr lvl="0">
              <a:defRPr sz="3200"/>
            </a:pPr>
            <a:endParaRPr/>
          </a:p>
        </p:txBody>
      </p:sp>
      <p:sp>
        <p:nvSpPr>
          <p:cNvPr id="36" name="Shape 666"/>
          <p:cNvSpPr/>
          <p:nvPr/>
        </p:nvSpPr>
        <p:spPr>
          <a:xfrm>
            <a:off x="1475654" y="4664538"/>
            <a:ext cx="1534431" cy="478961"/>
          </a:xfrm>
          <a:prstGeom prst="rect">
            <a:avLst/>
          </a:prstGeom>
          <a:solidFill>
            <a:srgbClr val="008000"/>
          </a:solidFill>
          <a:ln w="12700">
            <a:miter lim="400000"/>
          </a:ln>
        </p:spPr>
        <p:txBody>
          <a:bodyPr lIns="50800" tIns="50800" rIns="50800" bIns="50800" anchor="ctr"/>
          <a:lstStyle/>
          <a:p>
            <a:pPr lvl="0">
              <a:defRPr sz="3200"/>
            </a:pPr>
            <a:endParaRPr/>
          </a:p>
        </p:txBody>
      </p:sp>
      <p:sp>
        <p:nvSpPr>
          <p:cNvPr id="37" name="Shape 669"/>
          <p:cNvSpPr/>
          <p:nvPr/>
        </p:nvSpPr>
        <p:spPr>
          <a:xfrm>
            <a:off x="9011082" y="9052470"/>
            <a:ext cx="3201131" cy="909076"/>
          </a:xfrm>
          <a:prstGeom prst="rect">
            <a:avLst/>
          </a:prstGeom>
          <a:solidFill>
            <a:schemeClr val="accent2"/>
          </a:solidFill>
          <a:ln w="12700">
            <a:miter lim="400000"/>
          </a:ln>
        </p:spPr>
        <p:txBody>
          <a:bodyPr lIns="50800" tIns="50800" rIns="50800" bIns="50800" anchor="ctr"/>
          <a:lstStyle/>
          <a:p>
            <a:pPr lvl="0">
              <a:defRPr sz="3200"/>
            </a:pPr>
            <a:endParaRPr/>
          </a:p>
        </p:txBody>
      </p:sp>
      <p:sp>
        <p:nvSpPr>
          <p:cNvPr id="40" name="Shape 666"/>
          <p:cNvSpPr/>
          <p:nvPr/>
        </p:nvSpPr>
        <p:spPr>
          <a:xfrm>
            <a:off x="3010086" y="4911097"/>
            <a:ext cx="1558346" cy="240844"/>
          </a:xfrm>
          <a:prstGeom prst="rect">
            <a:avLst/>
          </a:prstGeom>
          <a:solidFill>
            <a:srgbClr val="C00000"/>
          </a:solidFill>
          <a:ln w="12700">
            <a:miter lim="400000"/>
          </a:ln>
        </p:spPr>
        <p:txBody>
          <a:bodyPr lIns="50800" tIns="50800" rIns="50800" bIns="50800" anchor="ctr"/>
          <a:lstStyle/>
          <a:p>
            <a:pPr lvl="0">
              <a:defRPr sz="3200"/>
            </a:pPr>
            <a:endParaRPr/>
          </a:p>
        </p:txBody>
      </p:sp>
      <p:sp>
        <p:nvSpPr>
          <p:cNvPr id="41" name="Shape 666"/>
          <p:cNvSpPr/>
          <p:nvPr/>
        </p:nvSpPr>
        <p:spPr>
          <a:xfrm>
            <a:off x="4568432" y="4731989"/>
            <a:ext cx="1448717" cy="419951"/>
          </a:xfrm>
          <a:prstGeom prst="rect">
            <a:avLst/>
          </a:prstGeom>
          <a:solidFill>
            <a:srgbClr val="FF9900"/>
          </a:solidFill>
          <a:ln w="12700">
            <a:miter lim="400000"/>
          </a:ln>
        </p:spPr>
        <p:txBody>
          <a:bodyPr lIns="50800" tIns="50800" rIns="50800" bIns="50800" anchor="ctr"/>
          <a:lstStyle/>
          <a:p>
            <a:pPr lvl="0">
              <a:defRPr sz="3200"/>
            </a:pPr>
            <a:endParaRPr/>
          </a:p>
        </p:txBody>
      </p:sp>
      <p:sp>
        <p:nvSpPr>
          <p:cNvPr id="42" name="Shape 666"/>
          <p:cNvSpPr/>
          <p:nvPr/>
        </p:nvSpPr>
        <p:spPr>
          <a:xfrm>
            <a:off x="6017149" y="4552215"/>
            <a:ext cx="1579187" cy="599726"/>
          </a:xfrm>
          <a:prstGeom prst="rect">
            <a:avLst/>
          </a:prstGeom>
          <a:solidFill>
            <a:schemeClr val="accent5"/>
          </a:solidFill>
          <a:ln w="12700">
            <a:miter lim="400000"/>
          </a:ln>
        </p:spPr>
        <p:txBody>
          <a:bodyPr lIns="50800" tIns="50800" rIns="50800" bIns="50800" anchor="ctr"/>
          <a:lstStyle/>
          <a:p>
            <a:pPr lvl="0">
              <a:defRPr sz="3200"/>
            </a:pPr>
            <a:endParaRPr/>
          </a:p>
        </p:txBody>
      </p:sp>
      <p:sp>
        <p:nvSpPr>
          <p:cNvPr id="43" name="Shape 666"/>
          <p:cNvSpPr/>
          <p:nvPr/>
        </p:nvSpPr>
        <p:spPr>
          <a:xfrm>
            <a:off x="7596336" y="4901940"/>
            <a:ext cx="1547664" cy="241559"/>
          </a:xfrm>
          <a:prstGeom prst="rect">
            <a:avLst/>
          </a:prstGeom>
          <a:solidFill>
            <a:schemeClr val="bg1">
              <a:lumMod val="50000"/>
            </a:schemeClr>
          </a:solidFill>
          <a:ln w="12700">
            <a:miter lim="400000"/>
          </a:ln>
        </p:spPr>
        <p:txBody>
          <a:bodyPr lIns="50800" tIns="50800" rIns="50800" bIns="50800" anchor="ctr"/>
          <a:lstStyle/>
          <a:p>
            <a:pPr lvl="0">
              <a:defRPr sz="3200"/>
            </a:pPr>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5494" y="1131590"/>
            <a:ext cx="2534249" cy="2819106"/>
          </a:xfrm>
          <a:prstGeom prst="rect">
            <a:avLst/>
          </a:prstGeom>
        </p:spPr>
      </p:pic>
      <p:sp>
        <p:nvSpPr>
          <p:cNvPr id="26" name="Oval 25"/>
          <p:cNvSpPr/>
          <p:nvPr/>
        </p:nvSpPr>
        <p:spPr>
          <a:xfrm>
            <a:off x="780331" y="2781208"/>
            <a:ext cx="360040" cy="354782"/>
          </a:xfrm>
          <a:prstGeom prst="ellipse">
            <a:avLst/>
          </a:prstGeom>
          <a:ln w="38100">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a:solidFill>
                  <a:schemeClr val="accent6">
                    <a:lumMod val="75000"/>
                  </a:schemeClr>
                </a:solidFill>
                <a:latin typeface="Arial" panose="020B0604020202020204" pitchFamily="34" charset="0"/>
                <a:cs typeface="Arial" panose="020B0604020202020204" pitchFamily="34" charset="0"/>
              </a:rPr>
              <a:t>3</a:t>
            </a:r>
          </a:p>
        </p:txBody>
      </p:sp>
      <p:sp>
        <p:nvSpPr>
          <p:cNvPr id="28" name="TextBox 27"/>
          <p:cNvSpPr txBox="1"/>
          <p:nvPr/>
        </p:nvSpPr>
        <p:spPr>
          <a:xfrm>
            <a:off x="8764668" y="4674079"/>
            <a:ext cx="30908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2</a:t>
            </a:r>
          </a:p>
        </p:txBody>
      </p:sp>
    </p:spTree>
    <p:extLst>
      <p:ext uri="{BB962C8B-B14F-4D97-AF65-F5344CB8AC3E}">
        <p14:creationId xmlns:p14="http://schemas.microsoft.com/office/powerpoint/2010/main" val="259563930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hape 377">
            <a:extLst>
              <a:ext uri="{FF2B5EF4-FFF2-40B4-BE49-F238E27FC236}">
                <a16:creationId xmlns:a16="http://schemas.microsoft.com/office/drawing/2014/main" id="{DC86EDC3-48BB-A04A-83A8-DD100AC70CF1}"/>
              </a:ext>
            </a:extLst>
          </p:cNvPr>
          <p:cNvSpPr/>
          <p:nvPr/>
        </p:nvSpPr>
        <p:spPr>
          <a:xfrm>
            <a:off x="5516137" y="2968396"/>
            <a:ext cx="1030399" cy="10303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lumMod val="20000"/>
              <a:lumOff val="80000"/>
            </a:schemeClr>
          </a:solidFill>
          <a:ln w="12700">
            <a:miter lim="400000"/>
          </a:ln>
        </p:spPr>
        <p:txBody>
          <a:bodyPr lIns="50800" tIns="50800" rIns="50800" bIns="50800" anchor="ctr"/>
          <a:lstStyle/>
          <a:p>
            <a:pPr lvl="0">
              <a:defRPr sz="3200"/>
            </a:pPr>
            <a:endParaRPr/>
          </a:p>
        </p:txBody>
      </p:sp>
      <p:sp>
        <p:nvSpPr>
          <p:cNvPr id="16" name="Shape 374">
            <a:extLst>
              <a:ext uri="{FF2B5EF4-FFF2-40B4-BE49-F238E27FC236}">
                <a16:creationId xmlns:a16="http://schemas.microsoft.com/office/drawing/2014/main" id="{2446B01B-8835-B942-9297-FF366561CEAC}"/>
              </a:ext>
            </a:extLst>
          </p:cNvPr>
          <p:cNvSpPr/>
          <p:nvPr/>
        </p:nvSpPr>
        <p:spPr>
          <a:xfrm>
            <a:off x="6463419" y="2648586"/>
            <a:ext cx="2228388" cy="22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lumMod val="20000"/>
              <a:lumOff val="80000"/>
            </a:schemeClr>
          </a:solidFill>
          <a:ln w="12700">
            <a:miter lim="400000"/>
          </a:ln>
        </p:spPr>
        <p:txBody>
          <a:bodyPr lIns="50800" tIns="50800" rIns="50800" bIns="50800" anchor="ctr"/>
          <a:lstStyle/>
          <a:p>
            <a:pPr lvl="0">
              <a:defRPr sz="3200"/>
            </a:pPr>
            <a:endParaRPr dirty="0"/>
          </a:p>
        </p:txBody>
      </p:sp>
      <p:sp>
        <p:nvSpPr>
          <p:cNvPr id="17" name="Shape 380">
            <a:extLst>
              <a:ext uri="{FF2B5EF4-FFF2-40B4-BE49-F238E27FC236}">
                <a16:creationId xmlns:a16="http://schemas.microsoft.com/office/drawing/2014/main" id="{53D7F021-9889-174B-B725-8265C1B8EE74}"/>
              </a:ext>
            </a:extLst>
          </p:cNvPr>
          <p:cNvSpPr/>
          <p:nvPr/>
        </p:nvSpPr>
        <p:spPr>
          <a:xfrm>
            <a:off x="5689376" y="2298890"/>
            <a:ext cx="541460" cy="5414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lumMod val="20000"/>
              <a:lumOff val="80000"/>
            </a:schemeClr>
          </a:solidFill>
          <a:ln w="12700">
            <a:miter lim="400000"/>
          </a:ln>
        </p:spPr>
        <p:txBody>
          <a:bodyPr lIns="50800" tIns="50800" rIns="50800" bIns="50800" anchor="ctr"/>
          <a:lstStyle/>
          <a:p>
            <a:pPr lvl="0">
              <a:defRPr sz="3200"/>
            </a:pPr>
            <a:endParaRPr/>
          </a:p>
        </p:txBody>
      </p:sp>
      <p:sp>
        <p:nvSpPr>
          <p:cNvPr id="18" name="Shape 380">
            <a:extLst>
              <a:ext uri="{FF2B5EF4-FFF2-40B4-BE49-F238E27FC236}">
                <a16:creationId xmlns:a16="http://schemas.microsoft.com/office/drawing/2014/main" id="{B3303F41-E7A7-924C-8EF3-BB2BAF958FA9}"/>
              </a:ext>
            </a:extLst>
          </p:cNvPr>
          <p:cNvSpPr/>
          <p:nvPr/>
        </p:nvSpPr>
        <p:spPr>
          <a:xfrm>
            <a:off x="6175374" y="1802118"/>
            <a:ext cx="541460" cy="5414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lumMod val="20000"/>
              <a:lumOff val="80000"/>
            </a:schemeClr>
          </a:solidFill>
          <a:ln w="12700">
            <a:miter lim="400000"/>
          </a:ln>
        </p:spPr>
        <p:txBody>
          <a:bodyPr lIns="50800" tIns="50800" rIns="50800" bIns="50800" anchor="ctr"/>
          <a:lstStyle/>
          <a:p>
            <a:pPr lvl="0">
              <a:defRPr sz="3200"/>
            </a:pPr>
            <a:endParaRPr/>
          </a:p>
        </p:txBody>
      </p:sp>
      <p:sp>
        <p:nvSpPr>
          <p:cNvPr id="19" name="Shape 380">
            <a:extLst>
              <a:ext uri="{FF2B5EF4-FFF2-40B4-BE49-F238E27FC236}">
                <a16:creationId xmlns:a16="http://schemas.microsoft.com/office/drawing/2014/main" id="{8BB8EBCE-CD85-3E45-BC09-062F44140C5F}"/>
              </a:ext>
            </a:extLst>
          </p:cNvPr>
          <p:cNvSpPr/>
          <p:nvPr/>
        </p:nvSpPr>
        <p:spPr>
          <a:xfrm>
            <a:off x="6335427" y="2569620"/>
            <a:ext cx="541460" cy="5414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lumMod val="20000"/>
              <a:lumOff val="80000"/>
            </a:schemeClr>
          </a:solidFill>
          <a:ln w="12700">
            <a:miter lim="400000"/>
          </a:ln>
        </p:spPr>
        <p:txBody>
          <a:bodyPr lIns="50800" tIns="50800" rIns="50800" bIns="50800" anchor="ctr"/>
          <a:lstStyle/>
          <a:p>
            <a:pPr lvl="0">
              <a:defRPr sz="3200"/>
            </a:pPr>
            <a:endParaRPr/>
          </a:p>
        </p:txBody>
      </p:sp>
      <p:sp>
        <p:nvSpPr>
          <p:cNvPr id="20" name="Shape 380">
            <a:extLst>
              <a:ext uri="{FF2B5EF4-FFF2-40B4-BE49-F238E27FC236}">
                <a16:creationId xmlns:a16="http://schemas.microsoft.com/office/drawing/2014/main" id="{E4395677-B032-B94C-A461-037DB67BDAF3}"/>
              </a:ext>
            </a:extLst>
          </p:cNvPr>
          <p:cNvSpPr/>
          <p:nvPr/>
        </p:nvSpPr>
        <p:spPr>
          <a:xfrm>
            <a:off x="7036153" y="1974988"/>
            <a:ext cx="541460" cy="5414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lumMod val="20000"/>
              <a:lumOff val="80000"/>
            </a:schemeClr>
          </a:solidFill>
          <a:ln w="12700">
            <a:miter lim="400000"/>
          </a:ln>
        </p:spPr>
        <p:txBody>
          <a:bodyPr lIns="50800" tIns="50800" rIns="50800" bIns="50800" anchor="ctr"/>
          <a:lstStyle/>
          <a:p>
            <a:pPr lvl="0">
              <a:defRPr sz="3200"/>
            </a:pPr>
            <a:endParaRPr/>
          </a:p>
        </p:txBody>
      </p:sp>
      <p:sp>
        <p:nvSpPr>
          <p:cNvPr id="12" name="Rectangle 11"/>
          <p:cNvSpPr/>
          <p:nvPr/>
        </p:nvSpPr>
        <p:spPr>
          <a:xfrm>
            <a:off x="2012009" y="52337"/>
            <a:ext cx="5584327" cy="1015663"/>
          </a:xfrm>
          <a:prstGeom prst="rect">
            <a:avLst/>
          </a:prstGeom>
        </p:spPr>
        <p:txBody>
          <a:bodyPr wrap="square">
            <a:spAutoFit/>
          </a:bodyPr>
          <a:lstStyle/>
          <a:p>
            <a:pPr algn="ctr" fontAlgn="t"/>
            <a:r>
              <a:rPr lang="en-US" sz="3000" b="1" err="1">
                <a:solidFill>
                  <a:srgbClr val="0000FF"/>
                </a:solidFill>
                <a:latin typeface="Arial" panose="020B0604020202020204" pitchFamily="34" charset="0"/>
                <a:cs typeface="Arial" panose="020B0604020202020204" pitchFamily="34" charset="0"/>
              </a:rPr>
              <a:t>Kết</a:t>
            </a:r>
            <a:r>
              <a:rPr lang="en-US" sz="3000" b="1">
                <a:solidFill>
                  <a:srgbClr val="0000FF"/>
                </a:solidFill>
                <a:latin typeface="Arial" panose="020B0604020202020204" pitchFamily="34" charset="0"/>
                <a:cs typeface="Arial" panose="020B0604020202020204" pitchFamily="34" charset="0"/>
              </a:rPr>
              <a:t> luận &amp; </a:t>
            </a:r>
          </a:p>
          <a:p>
            <a:pPr algn="ctr" fontAlgn="t"/>
            <a:r>
              <a:rPr lang="en-US" sz="3000" b="1">
                <a:solidFill>
                  <a:srgbClr val="0000FF"/>
                </a:solidFill>
                <a:latin typeface="Arial" panose="020B0604020202020204" pitchFamily="34" charset="0"/>
                <a:cs typeface="Arial" panose="020B0604020202020204" pitchFamily="34" charset="0"/>
              </a:rPr>
              <a:t>Hướng phát triển</a:t>
            </a:r>
            <a:endParaRPr lang="en-US" sz="3000" b="1" dirty="0">
              <a:solidFill>
                <a:srgbClr val="0000FF"/>
              </a:solidFill>
              <a:latin typeface="Arial" panose="020B0604020202020204" pitchFamily="34" charset="0"/>
              <a:cs typeface="Arial" panose="020B0604020202020204" pitchFamily="34" charset="0"/>
            </a:endParaRPr>
          </a:p>
        </p:txBody>
      </p:sp>
      <p:grpSp>
        <p:nvGrpSpPr>
          <p:cNvPr id="48" name="Group 47"/>
          <p:cNvGrpSpPr/>
          <p:nvPr/>
        </p:nvGrpSpPr>
        <p:grpSpPr>
          <a:xfrm>
            <a:off x="0" y="-23594"/>
            <a:ext cx="9144001" cy="67115"/>
            <a:chOff x="1821110" y="4410724"/>
            <a:chExt cx="7275765" cy="76200"/>
          </a:xfrm>
          <a:solidFill>
            <a:schemeClr val="accent6">
              <a:lumMod val="75000"/>
            </a:schemeClr>
          </a:solidFill>
        </p:grpSpPr>
        <p:sp>
          <p:nvSpPr>
            <p:cNvPr id="49" name="Rectangle 48"/>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30E028F7-2F2B-1442-91CD-D59C46E5D1CA}"/>
              </a:ext>
            </a:extLst>
          </p:cNvPr>
          <p:cNvSpPr/>
          <p:nvPr/>
        </p:nvSpPr>
        <p:spPr>
          <a:xfrm>
            <a:off x="452192" y="1016256"/>
            <a:ext cx="8416933" cy="3748719"/>
          </a:xfrm>
          <a:prstGeom prst="rect">
            <a:avLst/>
          </a:prstGeom>
        </p:spPr>
        <p:txBody>
          <a:bodyPr wrap="square">
            <a:spAutoFit/>
          </a:bodyPr>
          <a:lstStyle/>
          <a:p>
            <a:pPr marL="358775" indent="-358775" algn="just" fontAlgn="base">
              <a:lnSpc>
                <a:spcPct val="120000"/>
              </a:lnSpc>
              <a:buClr>
                <a:srgbClr val="000000"/>
              </a:buClr>
              <a:buSzPct val="100000"/>
              <a:buFont typeface="Wingdings" panose="05000000000000000000" pitchFamily="2" charset="2"/>
              <a:buChar char="v"/>
            </a:pPr>
            <a:r>
              <a:rPr lang="en-US" sz="2200" b="1"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Kết</a:t>
            </a:r>
            <a:r>
              <a:rPr lang="en-US" sz="2200" b="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luận:</a:t>
            </a:r>
          </a:p>
          <a:p>
            <a:pPr marL="717550" indent="-358775" algn="just" fontAlgn="base">
              <a:lnSpc>
                <a:spcPct val="120000"/>
              </a:lnSpc>
              <a:buClr>
                <a:srgbClr val="000000"/>
              </a:buClr>
              <a:buSzPct val="100000"/>
              <a:buFont typeface="Arial" panose="020B0604020202020204" pitchFamily="34" charset="0"/>
              <a:buChar char="•"/>
            </a:pPr>
            <a:r>
              <a:rPr lang="en-US" sz="220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Khai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thác</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ứng</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dụng</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của</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học</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máy</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trong</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lĩnh</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vực</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nhận</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diện</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khuôn</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mặt</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triển</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khai</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vào</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hệ</a:t>
            </a:r>
            <a:r>
              <a:rPr lang="en-US" sz="220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thống.</a:t>
            </a:r>
            <a:endPar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endParaRPr>
          </a:p>
          <a:p>
            <a:pPr marL="717550" indent="-358775" algn="just" fontAlgn="base">
              <a:lnSpc>
                <a:spcPct val="120000"/>
              </a:lnSpc>
              <a:buClr>
                <a:srgbClr val="000000"/>
              </a:buClr>
              <a:buSzPct val="100000"/>
              <a:buFont typeface="Arial" panose="020B0604020202020204" pitchFamily="34" charset="0"/>
              <a:buChar char="•"/>
            </a:pPr>
            <a:r>
              <a:rPr lang="en-US" sz="220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Góp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phần</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đưa</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tự</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động</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hoá</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và</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bảo</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mật</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cao</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vào</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đời</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sống</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thường</a:t>
            </a:r>
            <a:r>
              <a:rPr lang="en-US" sz="220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nhật.</a:t>
            </a:r>
            <a:endPar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endParaRPr>
          </a:p>
          <a:p>
            <a:pPr marL="358775" marR="0" lvl="0" indent="-358775" algn="just" fontAlgn="base">
              <a:lnSpc>
                <a:spcPct val="120000"/>
              </a:lnSpc>
              <a:buClr>
                <a:srgbClr val="000000"/>
              </a:buClr>
              <a:buSzPct val="100000"/>
              <a:buFont typeface="Wingdings" panose="05000000000000000000" pitchFamily="2" charset="2"/>
              <a:buChar char="v"/>
            </a:pPr>
            <a:r>
              <a:rPr lang="en-US" sz="2200" b="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Hướng phát triển:</a:t>
            </a:r>
            <a:endParaRPr lang="en-US" sz="220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endParaRPr>
          </a:p>
          <a:p>
            <a:pPr marL="717550" marR="0" lvl="0" indent="-358775" algn="just" fontAlgn="base">
              <a:lnSpc>
                <a:spcPct val="120000"/>
              </a:lnSpc>
              <a:buClr>
                <a:srgbClr val="000000"/>
              </a:buClr>
              <a:buSzPct val="100000"/>
              <a:buFont typeface="Arial" panose="020B0604020202020204" pitchFamily="34" charset="0"/>
              <a:buChar char="•"/>
            </a:pPr>
            <a:r>
              <a:rPr lang="en-US" sz="220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Thêm những chức năng phân quyền cần thiết trên server.</a:t>
            </a:r>
          </a:p>
          <a:p>
            <a:pPr marL="717550" indent="-358775" algn="just" fontAlgn="base">
              <a:lnSpc>
                <a:spcPct val="120000"/>
              </a:lnSpc>
              <a:buClr>
                <a:srgbClr val="000000"/>
              </a:buClr>
              <a:buSzPct val="100000"/>
              <a:buFont typeface="Arial" panose="020B0604020202020204" pitchFamily="34" charset="0"/>
              <a:buChar char="•"/>
            </a:pPr>
            <a:r>
              <a:rPr lang="en-US" sz="2200">
                <a:solidFill>
                  <a:srgbClr val="002060"/>
                </a:solidFill>
                <a:latin typeface="Arial" panose="020B0604020202020204" pitchFamily="34" charset="0"/>
                <a:cs typeface="Arial" panose="020B0604020202020204" pitchFamily="34" charset="0"/>
              </a:rPr>
              <a:t>Triển khai mô hình cửa mở tự động vào các tổ chức, công ty, hộ gia đình.</a:t>
            </a:r>
            <a:endParaRPr lang="en-US" sz="220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endParaRPr>
          </a:p>
        </p:txBody>
      </p:sp>
      <p:sp>
        <p:nvSpPr>
          <p:cNvPr id="22" name="Pentagon 21"/>
          <p:cNvSpPr/>
          <p:nvPr/>
        </p:nvSpPr>
        <p:spPr>
          <a:xfrm>
            <a:off x="15709" y="38808"/>
            <a:ext cx="2612075" cy="568955"/>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Kết luận</a:t>
            </a:r>
            <a:endParaRPr lang="en-US" sz="2500" b="1" dirty="0">
              <a:latin typeface="Arial" panose="020B0604020202020204" pitchFamily="34" charset="0"/>
              <a:cs typeface="Arial" panose="020B0604020202020204" pitchFamily="34" charset="0"/>
            </a:endParaRPr>
          </a:p>
        </p:txBody>
      </p:sp>
      <p:sp>
        <p:nvSpPr>
          <p:cNvPr id="24" name="Rectangle 23"/>
          <p:cNvSpPr/>
          <p:nvPr/>
        </p:nvSpPr>
        <p:spPr>
          <a:xfrm>
            <a:off x="7596336" y="43521"/>
            <a:ext cx="1553716" cy="830997"/>
          </a:xfrm>
          <a:prstGeom prst="rect">
            <a:avLst/>
          </a:prstGeom>
        </p:spPr>
        <p:txBody>
          <a:bodyPr wrap="square">
            <a:spAutoFit/>
          </a:bodyPr>
          <a:lstStyle/>
          <a:p>
            <a:pPr algn="r">
              <a:buClr>
                <a:schemeClr val="dk1"/>
              </a:buClr>
              <a:buSzPts val="2600"/>
            </a:pPr>
            <a:r>
              <a:rPr lang="en-US" sz="1200" dirty="0" err="1">
                <a:latin typeface="Arial" panose="020B0604020202020204" pitchFamily="34" charset="0"/>
                <a:ea typeface="Calibri"/>
                <a:cs typeface="Arial" panose="020B0604020202020204" pitchFamily="34" charset="0"/>
                <a:sym typeface="Calibri"/>
              </a:rPr>
              <a:t>Giới</a:t>
            </a:r>
            <a:r>
              <a:rPr lang="en-US" sz="1200" dirty="0">
                <a:latin typeface="Arial" panose="020B0604020202020204" pitchFamily="34" charset="0"/>
                <a:ea typeface="Calibri"/>
                <a:cs typeface="Arial" panose="020B0604020202020204" pitchFamily="34" charset="0"/>
                <a:sym typeface="Calibri"/>
              </a:rPr>
              <a:t> </a:t>
            </a:r>
            <a:r>
              <a:rPr lang="en-US" sz="1200" dirty="0" err="1">
                <a:latin typeface="Arial" panose="020B0604020202020204" pitchFamily="34" charset="0"/>
                <a:ea typeface="Calibri"/>
                <a:cs typeface="Arial" panose="020B0604020202020204" pitchFamily="34" charset="0"/>
                <a:sym typeface="Calibri"/>
              </a:rPr>
              <a:t>thiệu</a:t>
            </a:r>
            <a:endParaRPr lang="en-US" sz="1200" dirty="0">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err="1">
                <a:latin typeface="Arial" panose="020B0604020202020204" pitchFamily="34" charset="0"/>
                <a:ea typeface="Calibri"/>
                <a:cs typeface="Arial" panose="020B0604020202020204" pitchFamily="34" charset="0"/>
                <a:sym typeface="Calibri"/>
              </a:rPr>
              <a:t>Phương</a:t>
            </a:r>
            <a:r>
              <a:rPr lang="en-US" sz="1200">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b="1">
                <a:solidFill>
                  <a:srgbClr val="0000FF"/>
                </a:solidFill>
                <a:latin typeface="Arial" panose="020B0604020202020204" pitchFamily="34" charset="0"/>
                <a:ea typeface="Calibri"/>
                <a:cs typeface="Arial" panose="020B0604020202020204" pitchFamily="34" charset="0"/>
                <a:sym typeface="Calibri"/>
              </a:rPr>
              <a:t>Kết luận</a:t>
            </a:r>
            <a:endParaRPr lang="en-US" sz="1200" b="1" dirty="0">
              <a:solidFill>
                <a:srgbClr val="0000FF"/>
              </a:solidFill>
              <a:latin typeface="Arial" panose="020B0604020202020204" pitchFamily="34" charset="0"/>
              <a:ea typeface="Calibri"/>
              <a:cs typeface="Arial" panose="020B0604020202020204" pitchFamily="34" charset="0"/>
              <a:sym typeface="Calibri"/>
            </a:endParaRPr>
          </a:p>
        </p:txBody>
      </p:sp>
      <p:sp>
        <p:nvSpPr>
          <p:cNvPr id="25" name="TextBox 24"/>
          <p:cNvSpPr txBox="1"/>
          <p:nvPr/>
        </p:nvSpPr>
        <p:spPr>
          <a:xfrm>
            <a:off x="8641229" y="4731990"/>
            <a:ext cx="46930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29</a:t>
            </a:r>
          </a:p>
        </p:txBody>
      </p:sp>
    </p:spTree>
    <p:extLst>
      <p:ext uri="{BB962C8B-B14F-4D97-AF65-F5344CB8AC3E}">
        <p14:creationId xmlns:p14="http://schemas.microsoft.com/office/powerpoint/2010/main" val="417943510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5349" y="1707654"/>
            <a:ext cx="9865096" cy="1631216"/>
          </a:xfrm>
          <a:prstGeom prst="rect">
            <a:avLst/>
          </a:prstGeom>
          <a:noFill/>
        </p:spPr>
        <p:txBody>
          <a:bodyPr wrap="square" rtlCol="0">
            <a:spAutoFit/>
          </a:bodyPr>
          <a:lstStyle/>
          <a:p>
            <a:pPr algn="ctr"/>
            <a:r>
              <a:rPr lang="en-US" sz="5000">
                <a:ln w="0"/>
                <a:solidFill>
                  <a:srgbClr val="002060"/>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Trân trọng cảm ơn quý Thầy Cô đã chú ý lắng nghe</a:t>
            </a:r>
            <a:endParaRPr lang="en-US" sz="5000" dirty="0">
              <a:ln w="0"/>
              <a:solidFill>
                <a:srgbClr val="002060"/>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grpSp>
        <p:nvGrpSpPr>
          <p:cNvPr id="3" name="Group 2"/>
          <p:cNvGrpSpPr/>
          <p:nvPr/>
        </p:nvGrpSpPr>
        <p:grpSpPr>
          <a:xfrm flipV="1">
            <a:off x="0" y="3435013"/>
            <a:ext cx="9144000" cy="95300"/>
            <a:chOff x="1821110" y="3588663"/>
            <a:chExt cx="7322890" cy="76200"/>
          </a:xfrm>
        </p:grpSpPr>
        <p:sp>
          <p:nvSpPr>
            <p:cNvPr id="4" name="Rectangle 3"/>
            <p:cNvSpPr/>
            <p:nvPr/>
          </p:nvSpPr>
          <p:spPr>
            <a:xfrm>
              <a:off x="1821110" y="3588663"/>
              <a:ext cx="1463040" cy="76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673270" y="3588663"/>
              <a:ext cx="1470730" cy="762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747190" y="3588663"/>
              <a:ext cx="1463040" cy="762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210230" y="3588663"/>
              <a:ext cx="1463040" cy="76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284150" y="3588663"/>
              <a:ext cx="146304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945249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330553" y="987574"/>
            <a:ext cx="8532455" cy="3584379"/>
          </a:xfrm>
          <a:prstGeom prst="rect">
            <a:avLst/>
          </a:prstGeom>
        </p:spPr>
        <p:txBody>
          <a:bodyPr wrap="square">
            <a:spAutoFit/>
          </a:bodyPr>
          <a:lstStyle/>
          <a:p>
            <a:pPr marL="342900" indent="-342900">
              <a:lnSpc>
                <a:spcPct val="150000"/>
              </a:lnSpc>
              <a:buFont typeface="Wingdings" panose="05000000000000000000" pitchFamily="2" charset="2"/>
              <a:buChar char="v"/>
            </a:pPr>
            <a:r>
              <a:rPr lang="vi-VN" sz="2200" dirty="0">
                <a:solidFill>
                  <a:srgbClr val="002060"/>
                </a:solidFill>
                <a:latin typeface="Arial" panose="020B0604020202020204" pitchFamily="34" charset="0"/>
                <a:cs typeface="Arial" panose="020B0604020202020204" pitchFamily="34" charset="0"/>
              </a:rPr>
              <a:t>Trí tuệ nhân tạo nói chung và xử lý ảnh hay thị giác máy tính nói riêng đã và đang thúc đẩy và phát triển mạnh mẽ</a:t>
            </a:r>
          </a:p>
          <a:p>
            <a:pPr marL="355600" indent="-355600">
              <a:lnSpc>
                <a:spcPct val="150000"/>
              </a:lnSpc>
              <a:buFont typeface="Wingdings" panose="05000000000000000000" pitchFamily="2" charset="2"/>
              <a:buChar char="v"/>
            </a:pPr>
            <a:r>
              <a:rPr lang="vi-VN" sz="2200" dirty="0">
                <a:solidFill>
                  <a:srgbClr val="002060"/>
                </a:solidFill>
                <a:latin typeface="Arial" panose="020B0604020202020204" pitchFamily="34" charset="0"/>
                <a:cs typeface="Arial" panose="020B0604020202020204" pitchFamily="34" charset="0"/>
              </a:rPr>
              <a:t>Nhận dạng khuôn mặt đã dần trở thành một lĩnh vực không chỉ quan trọng mà còn là một lĩnh vực phổ biến với nhiều ứng dụng có lợi: </a:t>
            </a:r>
          </a:p>
          <a:p>
            <a:pPr marL="1162050" lvl="1" indent="-355600">
              <a:lnSpc>
                <a:spcPct val="150000"/>
              </a:lnSpc>
              <a:buFont typeface="Wingdings" panose="05000000000000000000" pitchFamily="2" charset="2"/>
              <a:buChar char="Ø"/>
            </a:pPr>
            <a:r>
              <a:rPr lang="vi-VN" sz="2200" dirty="0">
                <a:solidFill>
                  <a:srgbClr val="002060"/>
                </a:solidFill>
                <a:latin typeface="Arial" panose="020B0604020202020204" pitchFamily="34" charset="0"/>
                <a:cs typeface="Arial" panose="020B0604020202020204" pitchFamily="34" charset="0"/>
              </a:rPr>
              <a:t>Xác minh tội phạm</a:t>
            </a:r>
          </a:p>
          <a:p>
            <a:pPr marL="1162050" lvl="1" indent="-355600">
              <a:lnSpc>
                <a:spcPct val="150000"/>
              </a:lnSpc>
              <a:buFont typeface="Wingdings" panose="05000000000000000000" pitchFamily="2" charset="2"/>
              <a:buChar char="Ø"/>
            </a:pPr>
            <a:r>
              <a:rPr lang="vi-VN" sz="2200" dirty="0">
                <a:solidFill>
                  <a:srgbClr val="002060"/>
                </a:solidFill>
                <a:latin typeface="Arial" panose="020B0604020202020204" pitchFamily="34" charset="0"/>
                <a:cs typeface="Arial" panose="020B0604020202020204" pitchFamily="34" charset="0"/>
              </a:rPr>
              <a:t>Mô tả hình </a:t>
            </a:r>
            <a:r>
              <a:rPr lang="vi-VN" sz="2200">
                <a:solidFill>
                  <a:srgbClr val="002060"/>
                </a:solidFill>
                <a:latin typeface="Arial" panose="020B0604020202020204" pitchFamily="34" charset="0"/>
                <a:cs typeface="Arial" panose="020B0604020202020204" pitchFamily="34" charset="0"/>
              </a:rPr>
              <a:t>ảnh </a:t>
            </a:r>
            <a:endParaRPr lang="vi-VN" sz="2200" dirty="0">
              <a:solidFill>
                <a:srgbClr val="002060"/>
              </a:solidFill>
              <a:latin typeface="Arial" panose="020B0604020202020204" pitchFamily="34" charset="0"/>
              <a:cs typeface="Arial" panose="020B0604020202020204" pitchFamily="34" charset="0"/>
            </a:endParaRPr>
          </a:p>
        </p:txBody>
      </p:sp>
      <p:sp>
        <p:nvSpPr>
          <p:cNvPr id="15" name="Rectangle 14"/>
          <p:cNvSpPr/>
          <p:nvPr/>
        </p:nvSpPr>
        <p:spPr>
          <a:xfrm>
            <a:off x="3779912" y="161650"/>
            <a:ext cx="2194982" cy="553998"/>
          </a:xfrm>
          <a:prstGeom prst="rect">
            <a:avLst/>
          </a:prstGeom>
        </p:spPr>
        <p:txBody>
          <a:bodyPr wrap="square">
            <a:spAutoFit/>
          </a:bodyPr>
          <a:lstStyle/>
          <a:p>
            <a:pPr fontAlgn="t"/>
            <a:r>
              <a:rPr lang="en-US" sz="3000" b="1">
                <a:solidFill>
                  <a:srgbClr val="0000FF"/>
                </a:solidFill>
                <a:latin typeface="Arial" panose="020B0604020202020204" pitchFamily="34" charset="0"/>
                <a:cs typeface="Arial" panose="020B0604020202020204" pitchFamily="34" charset="0"/>
              </a:rPr>
              <a:t>Đặt vấn đề</a:t>
            </a:r>
            <a:endParaRPr lang="en-US" sz="3000" b="1" dirty="0">
              <a:solidFill>
                <a:srgbClr val="0000FF"/>
              </a:solidFill>
              <a:latin typeface="Arial" panose="020B0604020202020204" pitchFamily="34" charset="0"/>
              <a:cs typeface="Arial" panose="020B0604020202020204" pitchFamily="34" charset="0"/>
            </a:endParaRPr>
          </a:p>
        </p:txBody>
      </p:sp>
      <p:grpSp>
        <p:nvGrpSpPr>
          <p:cNvPr id="16" name="Group 15"/>
          <p:cNvGrpSpPr/>
          <p:nvPr/>
        </p:nvGrpSpPr>
        <p:grpSpPr>
          <a:xfrm>
            <a:off x="0" y="-23594"/>
            <a:ext cx="9144001" cy="67115"/>
            <a:chOff x="1821110" y="4410724"/>
            <a:chExt cx="7275765" cy="76200"/>
          </a:xfrm>
          <a:solidFill>
            <a:schemeClr val="accent6">
              <a:lumMod val="75000"/>
            </a:schemeClr>
          </a:solidFill>
        </p:grpSpPr>
        <p:sp>
          <p:nvSpPr>
            <p:cNvPr id="17" name="Rectangle 16"/>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Pentagon 21"/>
          <p:cNvSpPr/>
          <p:nvPr/>
        </p:nvSpPr>
        <p:spPr>
          <a:xfrm>
            <a:off x="15709" y="38808"/>
            <a:ext cx="2612075" cy="568955"/>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Giới thiệu</a:t>
            </a:r>
            <a:r>
              <a:rPr lang="en-US" sz="2500" b="1">
                <a:latin typeface="Arial" panose="020B0604020202020204" pitchFamily="34" charset="0"/>
                <a:cs typeface="Arial" panose="020B0604020202020204" pitchFamily="34" charset="0"/>
              </a:rPr>
              <a:t>t</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0192" y="3222805"/>
            <a:ext cx="2355672" cy="1621074"/>
          </a:xfrm>
          <a:prstGeom prst="rect">
            <a:avLst/>
          </a:prstGeom>
        </p:spPr>
      </p:pic>
      <p:sp>
        <p:nvSpPr>
          <p:cNvPr id="23" name="Rectangle 22"/>
          <p:cNvSpPr/>
          <p:nvPr/>
        </p:nvSpPr>
        <p:spPr>
          <a:xfrm>
            <a:off x="7596336" y="43521"/>
            <a:ext cx="1553716" cy="830997"/>
          </a:xfrm>
          <a:prstGeom prst="rect">
            <a:avLst/>
          </a:prstGeom>
        </p:spPr>
        <p:txBody>
          <a:bodyPr wrap="square">
            <a:spAutoFit/>
          </a:bodyPr>
          <a:lstStyle/>
          <a:p>
            <a:pPr algn="r">
              <a:buClr>
                <a:schemeClr val="dk1"/>
              </a:buClr>
              <a:buSzPts val="2600"/>
            </a:pPr>
            <a:r>
              <a:rPr lang="en-US" sz="1200" b="1" dirty="0" err="1">
                <a:solidFill>
                  <a:srgbClr val="0000FF"/>
                </a:solidFill>
                <a:latin typeface="Arial" panose="020B0604020202020204" pitchFamily="34" charset="0"/>
                <a:ea typeface="Calibri"/>
                <a:cs typeface="Arial" panose="020B0604020202020204" pitchFamily="34" charset="0"/>
                <a:sym typeface="Calibri"/>
              </a:rPr>
              <a:t>Giới</a:t>
            </a:r>
            <a:r>
              <a:rPr lang="en-US" sz="1200" b="1" dirty="0">
                <a:solidFill>
                  <a:srgbClr val="0000FF"/>
                </a:solidFill>
                <a:latin typeface="Arial" panose="020B0604020202020204" pitchFamily="34" charset="0"/>
                <a:ea typeface="Calibri"/>
                <a:cs typeface="Arial" panose="020B0604020202020204" pitchFamily="34" charset="0"/>
                <a:sym typeface="Calibri"/>
              </a:rPr>
              <a:t> </a:t>
            </a:r>
            <a:r>
              <a:rPr lang="en-US" sz="1200" b="1" dirty="0" err="1">
                <a:solidFill>
                  <a:srgbClr val="0000FF"/>
                </a:solidFill>
                <a:latin typeface="Arial" panose="020B0604020202020204" pitchFamily="34" charset="0"/>
                <a:ea typeface="Calibri"/>
                <a:cs typeface="Arial" panose="020B0604020202020204" pitchFamily="34" charset="0"/>
                <a:sym typeface="Calibri"/>
              </a:rPr>
              <a:t>thiệu</a:t>
            </a:r>
            <a:endParaRPr lang="en-US" sz="1200" b="1" dirty="0">
              <a:solidFill>
                <a:srgbClr val="0000FF"/>
              </a:solidFill>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err="1">
                <a:solidFill>
                  <a:schemeClr val="dk1"/>
                </a:solidFill>
                <a:latin typeface="Arial" panose="020B0604020202020204" pitchFamily="34" charset="0"/>
                <a:ea typeface="Calibri"/>
                <a:cs typeface="Arial" panose="020B0604020202020204" pitchFamily="34" charset="0"/>
                <a:sym typeface="Calibri"/>
              </a:rPr>
              <a:t>Phương</a:t>
            </a:r>
            <a:r>
              <a:rPr lang="en-US" sz="1200">
                <a:solidFill>
                  <a:schemeClr val="dk1"/>
                </a:solidFill>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24" name="TextBox 23"/>
          <p:cNvSpPr txBox="1"/>
          <p:nvPr/>
        </p:nvSpPr>
        <p:spPr>
          <a:xfrm>
            <a:off x="8764668" y="4674079"/>
            <a:ext cx="30908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3</a:t>
            </a:r>
          </a:p>
        </p:txBody>
      </p:sp>
    </p:spTree>
    <p:extLst>
      <p:ext uri="{BB962C8B-B14F-4D97-AF65-F5344CB8AC3E}">
        <p14:creationId xmlns:p14="http://schemas.microsoft.com/office/powerpoint/2010/main" val="40389159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242286" y="915566"/>
            <a:ext cx="8532455" cy="3139321"/>
          </a:xfrm>
          <a:prstGeom prst="rect">
            <a:avLst/>
          </a:prstGeom>
        </p:spPr>
        <p:txBody>
          <a:bodyPr wrap="square">
            <a:spAutoFit/>
          </a:bodyPr>
          <a:lstStyle/>
          <a:p>
            <a:pPr marL="355600" indent="-355600">
              <a:lnSpc>
                <a:spcPct val="150000"/>
              </a:lnSpc>
              <a:buFont typeface="Wingdings" panose="05000000000000000000" pitchFamily="2" charset="2"/>
              <a:buChar char="v"/>
            </a:pPr>
            <a:r>
              <a:rPr lang="vi-VN" sz="2200" dirty="0">
                <a:solidFill>
                  <a:srgbClr val="002060"/>
                </a:solidFill>
                <a:latin typeface="Arial" panose="020B0604020202020204" pitchFamily="34" charset="0"/>
                <a:cs typeface="Arial" panose="020B0604020202020204" pitchFamily="34" charset="0"/>
              </a:rPr>
              <a:t>Nhận dạng khuôn </a:t>
            </a:r>
            <a:r>
              <a:rPr lang="vi-VN" sz="2200">
                <a:solidFill>
                  <a:srgbClr val="002060"/>
                </a:solidFill>
                <a:latin typeface="Arial" panose="020B0604020202020204" pitchFamily="34" charset="0"/>
                <a:cs typeface="Arial" panose="020B0604020202020204" pitchFamily="34" charset="0"/>
              </a:rPr>
              <a:t>mặt là </a:t>
            </a:r>
            <a:r>
              <a:rPr lang="vi-VN" sz="2200" dirty="0">
                <a:solidFill>
                  <a:srgbClr val="002060"/>
                </a:solidFill>
                <a:latin typeface="Arial" panose="020B0604020202020204" pitchFamily="34" charset="0"/>
                <a:cs typeface="Arial" panose="020B0604020202020204" pitchFamily="34" charset="0"/>
              </a:rPr>
              <a:t>một lĩnh vực </a:t>
            </a:r>
            <a:r>
              <a:rPr lang="vi-VN" sz="2200">
                <a:solidFill>
                  <a:srgbClr val="002060"/>
                </a:solidFill>
                <a:latin typeface="Arial" panose="020B0604020202020204" pitchFamily="34" charset="0"/>
                <a:cs typeface="Arial" panose="020B0604020202020204" pitchFamily="34" charset="0"/>
              </a:rPr>
              <a:t>phổ biến</a:t>
            </a:r>
            <a:r>
              <a:rPr lang="en-US" sz="2200">
                <a:solidFill>
                  <a:srgbClr val="002060"/>
                </a:solidFill>
                <a:latin typeface="Arial" panose="020B0604020202020204" pitchFamily="34" charset="0"/>
                <a:cs typeface="Arial" panose="020B0604020202020204" pitchFamily="34" charset="0"/>
              </a:rPr>
              <a:t> và quan trong đã tạo ra</a:t>
            </a:r>
            <a:r>
              <a:rPr lang="vi-VN" sz="2200">
                <a:solidFill>
                  <a:srgbClr val="002060"/>
                </a:solidFill>
                <a:latin typeface="Arial" panose="020B0604020202020204" pitchFamily="34" charset="0"/>
                <a:cs typeface="Arial" panose="020B0604020202020204" pitchFamily="34" charset="0"/>
              </a:rPr>
              <a:t> </a:t>
            </a:r>
            <a:r>
              <a:rPr lang="vi-VN" sz="2200" dirty="0">
                <a:solidFill>
                  <a:srgbClr val="002060"/>
                </a:solidFill>
                <a:latin typeface="Arial" panose="020B0604020202020204" pitchFamily="34" charset="0"/>
                <a:cs typeface="Arial" panose="020B0604020202020204" pitchFamily="34" charset="0"/>
              </a:rPr>
              <a:t>nhiều </a:t>
            </a:r>
            <a:r>
              <a:rPr lang="vi-VN" sz="2200">
                <a:solidFill>
                  <a:srgbClr val="002060"/>
                </a:solidFill>
                <a:latin typeface="Arial" panose="020B0604020202020204" pitchFamily="34" charset="0"/>
                <a:cs typeface="Arial" panose="020B0604020202020204" pitchFamily="34" charset="0"/>
              </a:rPr>
              <a:t>ứng dụng</a:t>
            </a:r>
            <a:r>
              <a:rPr lang="en-US" sz="2200">
                <a:solidFill>
                  <a:srgbClr val="002060"/>
                </a:solidFill>
                <a:latin typeface="Arial" panose="020B0604020202020204" pitchFamily="34" charset="0"/>
                <a:cs typeface="Arial" panose="020B0604020202020204" pitchFamily="34" charset="0"/>
              </a:rPr>
              <a:t> như</a:t>
            </a:r>
            <a:r>
              <a:rPr lang="vi-VN" sz="2200">
                <a:solidFill>
                  <a:srgbClr val="002060"/>
                </a:solidFill>
                <a:latin typeface="Arial" panose="020B0604020202020204" pitchFamily="34" charset="0"/>
                <a:cs typeface="Arial" panose="020B0604020202020204" pitchFamily="34" charset="0"/>
              </a:rPr>
              <a:t>: </a:t>
            </a:r>
            <a:endParaRPr lang="vi-VN" sz="2200" dirty="0">
              <a:solidFill>
                <a:srgbClr val="002060"/>
              </a:solidFill>
              <a:latin typeface="Arial" panose="020B0604020202020204" pitchFamily="34" charset="0"/>
              <a:cs typeface="Arial" panose="020B0604020202020204" pitchFamily="34" charset="0"/>
            </a:endParaRPr>
          </a:p>
          <a:p>
            <a:pPr marL="1162050" lvl="1" indent="-355600">
              <a:lnSpc>
                <a:spcPct val="150000"/>
              </a:lnSpc>
              <a:buFont typeface="Arial" panose="020B0604020202020204" pitchFamily="34" charset="0"/>
              <a:buChar char="•"/>
            </a:pPr>
            <a:r>
              <a:rPr lang="vi-VN" sz="2200" dirty="0">
                <a:solidFill>
                  <a:srgbClr val="002060"/>
                </a:solidFill>
                <a:latin typeface="Arial" panose="020B0604020202020204" pitchFamily="34" charset="0"/>
                <a:cs typeface="Arial" panose="020B0604020202020204" pitchFamily="34" charset="0"/>
              </a:rPr>
              <a:t>Xác minh </a:t>
            </a:r>
            <a:r>
              <a:rPr lang="vi-VN" sz="2200">
                <a:solidFill>
                  <a:srgbClr val="002060"/>
                </a:solidFill>
                <a:latin typeface="Arial" panose="020B0604020202020204" pitchFamily="34" charset="0"/>
                <a:cs typeface="Arial" panose="020B0604020202020204" pitchFamily="34" charset="0"/>
              </a:rPr>
              <a:t>tội phạm</a:t>
            </a:r>
            <a:endParaRPr lang="en-US" sz="2200">
              <a:solidFill>
                <a:srgbClr val="002060"/>
              </a:solidFill>
              <a:latin typeface="Arial" panose="020B0604020202020204" pitchFamily="34" charset="0"/>
              <a:cs typeface="Arial" panose="020B0604020202020204" pitchFamily="34" charset="0"/>
            </a:endParaRPr>
          </a:p>
          <a:p>
            <a:pPr marL="1162050" lvl="1" indent="-355600">
              <a:lnSpc>
                <a:spcPct val="150000"/>
              </a:lnSpc>
              <a:buFont typeface="Arial" panose="020B0604020202020204" pitchFamily="34" charset="0"/>
              <a:buChar char="•"/>
            </a:pPr>
            <a:r>
              <a:rPr lang="vi-VN" sz="2200">
                <a:solidFill>
                  <a:srgbClr val="002060"/>
                </a:solidFill>
                <a:latin typeface="Arial" panose="020B0604020202020204" pitchFamily="34" charset="0"/>
                <a:cs typeface="Arial" panose="020B0604020202020204" pitchFamily="34" charset="0"/>
              </a:rPr>
              <a:t>Mô </a:t>
            </a:r>
            <a:r>
              <a:rPr lang="vi-VN" sz="2200" dirty="0">
                <a:solidFill>
                  <a:srgbClr val="002060"/>
                </a:solidFill>
                <a:latin typeface="Arial" panose="020B0604020202020204" pitchFamily="34" charset="0"/>
                <a:cs typeface="Arial" panose="020B0604020202020204" pitchFamily="34" charset="0"/>
              </a:rPr>
              <a:t>tả </a:t>
            </a:r>
            <a:r>
              <a:rPr lang="vi-VN" sz="2200">
                <a:solidFill>
                  <a:srgbClr val="002060"/>
                </a:solidFill>
                <a:latin typeface="Arial" panose="020B0604020202020204" pitchFamily="34" charset="0"/>
                <a:cs typeface="Arial" panose="020B0604020202020204" pitchFamily="34" charset="0"/>
              </a:rPr>
              <a:t>hình ảnh</a:t>
            </a:r>
            <a:endParaRPr lang="en-US" sz="2200">
              <a:solidFill>
                <a:srgbClr val="002060"/>
              </a:solidFill>
              <a:latin typeface="Arial" panose="020B0604020202020204" pitchFamily="34" charset="0"/>
              <a:cs typeface="Arial" panose="020B0604020202020204" pitchFamily="34" charset="0"/>
            </a:endParaRPr>
          </a:p>
          <a:p>
            <a:pPr marL="1162050" lvl="1" indent="-355600">
              <a:lnSpc>
                <a:spcPct val="150000"/>
              </a:lnSpc>
              <a:buFont typeface="Arial" panose="020B0604020202020204" pitchFamily="34" charset="0"/>
              <a:buChar char="•"/>
            </a:pPr>
            <a:r>
              <a:rPr lang="vi-VN" sz="2200">
                <a:solidFill>
                  <a:srgbClr val="002060"/>
                </a:solidFill>
                <a:latin typeface="Arial" panose="020B0604020202020204" pitchFamily="34" charset="0"/>
                <a:cs typeface="Arial" panose="020B0604020202020204" pitchFamily="34" charset="0"/>
              </a:rPr>
              <a:t>Chấm </a:t>
            </a:r>
            <a:r>
              <a:rPr lang="vi-VN" sz="2200" dirty="0">
                <a:solidFill>
                  <a:srgbClr val="002060"/>
                </a:solidFill>
                <a:latin typeface="Arial" panose="020B0604020202020204" pitchFamily="34" charset="0"/>
                <a:cs typeface="Arial" panose="020B0604020202020204" pitchFamily="34" charset="0"/>
              </a:rPr>
              <a:t>công, </a:t>
            </a:r>
            <a:r>
              <a:rPr lang="vi-VN" sz="2200">
                <a:solidFill>
                  <a:srgbClr val="002060"/>
                </a:solidFill>
                <a:latin typeface="Arial" panose="020B0604020202020204" pitchFamily="34" charset="0"/>
                <a:cs typeface="Arial" panose="020B0604020202020204" pitchFamily="34" charset="0"/>
              </a:rPr>
              <a:t>điểm danh</a:t>
            </a:r>
            <a:endParaRPr lang="en-US" sz="2200">
              <a:solidFill>
                <a:srgbClr val="002060"/>
              </a:solidFill>
              <a:latin typeface="Arial" panose="020B0604020202020204" pitchFamily="34" charset="0"/>
              <a:cs typeface="Arial" panose="020B0604020202020204" pitchFamily="34" charset="0"/>
            </a:endParaRPr>
          </a:p>
          <a:p>
            <a:pPr marL="1162050" lvl="1" indent="-355600">
              <a:lnSpc>
                <a:spcPct val="150000"/>
              </a:lnSpc>
              <a:buFont typeface="Arial" panose="020B0604020202020204" pitchFamily="34" charset="0"/>
              <a:buChar char="•"/>
            </a:pPr>
            <a:r>
              <a:rPr lang="vi-VN" sz="2200" b="1">
                <a:solidFill>
                  <a:srgbClr val="002060"/>
                </a:solidFill>
                <a:latin typeface="Arial" panose="020B0604020202020204" pitchFamily="34" charset="0"/>
                <a:cs typeface="Arial" panose="020B0604020202020204" pitchFamily="34" charset="0"/>
              </a:rPr>
              <a:t>Nhà thông minh</a:t>
            </a:r>
            <a:endParaRPr lang="en-US" sz="2200" b="1">
              <a:solidFill>
                <a:srgbClr val="002060"/>
              </a:solidFill>
              <a:latin typeface="Arial" panose="020B0604020202020204" pitchFamily="34" charset="0"/>
              <a:cs typeface="Arial" panose="020B0604020202020204" pitchFamily="34" charset="0"/>
            </a:endParaRPr>
          </a:p>
        </p:txBody>
      </p:sp>
      <p:sp>
        <p:nvSpPr>
          <p:cNvPr id="15" name="Rectangle 14"/>
          <p:cNvSpPr/>
          <p:nvPr/>
        </p:nvSpPr>
        <p:spPr>
          <a:xfrm>
            <a:off x="3662653" y="97179"/>
            <a:ext cx="2194982" cy="553998"/>
          </a:xfrm>
          <a:prstGeom prst="rect">
            <a:avLst/>
          </a:prstGeom>
        </p:spPr>
        <p:txBody>
          <a:bodyPr wrap="square">
            <a:spAutoFit/>
          </a:bodyPr>
          <a:lstStyle/>
          <a:p>
            <a:pPr fontAlgn="t"/>
            <a:r>
              <a:rPr lang="en-US" sz="3000" b="1">
                <a:solidFill>
                  <a:srgbClr val="0000FF"/>
                </a:solidFill>
                <a:latin typeface="Arial" panose="020B0604020202020204" pitchFamily="34" charset="0"/>
                <a:cs typeface="Arial" panose="020B0604020202020204" pitchFamily="34" charset="0"/>
              </a:rPr>
              <a:t>Đặt vấn đề</a:t>
            </a:r>
            <a:endParaRPr lang="en-US" sz="3000" b="1" dirty="0">
              <a:solidFill>
                <a:srgbClr val="0000FF"/>
              </a:solidFill>
              <a:latin typeface="Arial" panose="020B0604020202020204" pitchFamily="34" charset="0"/>
              <a:cs typeface="Arial" panose="020B0604020202020204" pitchFamily="34" charset="0"/>
            </a:endParaRPr>
          </a:p>
        </p:txBody>
      </p:sp>
      <p:grpSp>
        <p:nvGrpSpPr>
          <p:cNvPr id="16" name="Group 15"/>
          <p:cNvGrpSpPr/>
          <p:nvPr/>
        </p:nvGrpSpPr>
        <p:grpSpPr>
          <a:xfrm>
            <a:off x="0" y="-23594"/>
            <a:ext cx="9144001" cy="67115"/>
            <a:chOff x="1821110" y="4410724"/>
            <a:chExt cx="7275765" cy="76200"/>
          </a:xfrm>
          <a:solidFill>
            <a:schemeClr val="accent6">
              <a:lumMod val="75000"/>
            </a:schemeClr>
          </a:solidFill>
        </p:grpSpPr>
        <p:sp>
          <p:nvSpPr>
            <p:cNvPr id="17" name="Rectangle 16"/>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Pentagon 21"/>
          <p:cNvSpPr/>
          <p:nvPr/>
        </p:nvSpPr>
        <p:spPr>
          <a:xfrm>
            <a:off x="15709" y="38808"/>
            <a:ext cx="2612075" cy="568955"/>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Giới thiệu</a:t>
            </a:r>
            <a:r>
              <a:rPr lang="en-US" sz="2500" b="1">
                <a:latin typeface="Arial" panose="020B0604020202020204" pitchFamily="34" charset="0"/>
                <a:cs typeface="Arial" panose="020B0604020202020204" pitchFamily="34" charset="0"/>
              </a:rPr>
              <a:t>t</a:t>
            </a:r>
          </a:p>
        </p:txBody>
      </p:sp>
      <p:pic>
        <p:nvPicPr>
          <p:cNvPr id="3076" name="Picture 4" descr="Phần mềm chấm công ứng dụng AI: Thông tin cần biết">
            <a:extLst>
              <a:ext uri="{FF2B5EF4-FFF2-40B4-BE49-F238E27FC236}">
                <a16:creationId xmlns:a16="http://schemas.microsoft.com/office/drawing/2014/main" id="{A58BA3BA-D968-174B-A605-A0516FE4F4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1950" y="1923678"/>
            <a:ext cx="3453384" cy="194421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42286" y="3981352"/>
            <a:ext cx="8622704" cy="1045223"/>
          </a:xfrm>
          <a:prstGeom prst="rect">
            <a:avLst/>
          </a:prstGeom>
        </p:spPr>
        <p:txBody>
          <a:bodyPr wrap="square">
            <a:spAutoFit/>
          </a:bodyPr>
          <a:lstStyle/>
          <a:p>
            <a:pPr marL="355600" indent="-355600">
              <a:lnSpc>
                <a:spcPct val="150000"/>
              </a:lnSpc>
              <a:buFont typeface="Wingdings" panose="05000000000000000000" pitchFamily="2" charset="2"/>
              <a:buChar char="ð"/>
            </a:pPr>
            <a:r>
              <a:rPr lang="vi-VN" sz="2200">
                <a:solidFill>
                  <a:srgbClr val="002060"/>
                </a:solidFill>
                <a:latin typeface="Arial" panose="020B0604020202020204" pitchFamily="34" charset="0"/>
                <a:cs typeface="Arial" panose="020B0604020202020204" pitchFamily="34" charset="0"/>
              </a:rPr>
              <a:t>Xu hướng sử dụng thiết bị nhà thông minh (Smart Home) trở nên phổ biến</a:t>
            </a:r>
            <a:r>
              <a:rPr lang="en-US" sz="2200">
                <a:solidFill>
                  <a:srgbClr val="002060"/>
                </a:solidFill>
                <a:latin typeface="Arial" panose="020B0604020202020204" pitchFamily="34" charset="0"/>
                <a:cs typeface="Arial" panose="020B0604020202020204" pitchFamily="34" charset="0"/>
              </a:rPr>
              <a:t> bởi tính t</a:t>
            </a:r>
            <a:r>
              <a:rPr lang="vi-VN" sz="2200">
                <a:solidFill>
                  <a:srgbClr val="002060"/>
                </a:solidFill>
                <a:latin typeface="Arial" panose="020B0604020202020204" pitchFamily="34" charset="0"/>
                <a:cs typeface="Arial" panose="020B0604020202020204" pitchFamily="34" charset="0"/>
              </a:rPr>
              <a:t>iện lợi, </a:t>
            </a:r>
            <a:r>
              <a:rPr lang="en-US" sz="2200">
                <a:solidFill>
                  <a:srgbClr val="002060"/>
                </a:solidFill>
                <a:latin typeface="Arial" panose="020B0604020202020204" pitchFamily="34" charset="0"/>
                <a:cs typeface="Arial" panose="020B0604020202020204" pitchFamily="34" charset="0"/>
              </a:rPr>
              <a:t>bảo mật và </a:t>
            </a:r>
            <a:r>
              <a:rPr lang="vi-VN" sz="2200">
                <a:solidFill>
                  <a:srgbClr val="002060"/>
                </a:solidFill>
                <a:latin typeface="Arial" panose="020B0604020202020204" pitchFamily="34" charset="0"/>
                <a:cs typeface="Arial" panose="020B0604020202020204" pitchFamily="34" charset="0"/>
              </a:rPr>
              <a:t>nhanh chóng</a:t>
            </a:r>
            <a:r>
              <a:rPr lang="en-US" sz="2200">
                <a:solidFill>
                  <a:srgbClr val="002060"/>
                </a:solidFill>
                <a:latin typeface="Arial" panose="020B0604020202020204" pitchFamily="34" charset="0"/>
                <a:cs typeface="Arial" panose="020B0604020202020204" pitchFamily="34" charset="0"/>
              </a:rPr>
              <a:t>.</a:t>
            </a:r>
            <a:endParaRPr lang="vi-VN" sz="2200" dirty="0">
              <a:solidFill>
                <a:srgbClr val="002060"/>
              </a:solidFill>
              <a:latin typeface="Arial" panose="020B0604020202020204" pitchFamily="34" charset="0"/>
              <a:cs typeface="Arial" panose="020B0604020202020204" pitchFamily="34" charset="0"/>
            </a:endParaRPr>
          </a:p>
        </p:txBody>
      </p:sp>
      <p:sp>
        <p:nvSpPr>
          <p:cNvPr id="23" name="Rectangle 22"/>
          <p:cNvSpPr/>
          <p:nvPr/>
        </p:nvSpPr>
        <p:spPr>
          <a:xfrm>
            <a:off x="7596336" y="43521"/>
            <a:ext cx="1553716" cy="830997"/>
          </a:xfrm>
          <a:prstGeom prst="rect">
            <a:avLst/>
          </a:prstGeom>
        </p:spPr>
        <p:txBody>
          <a:bodyPr wrap="square">
            <a:spAutoFit/>
          </a:bodyPr>
          <a:lstStyle/>
          <a:p>
            <a:pPr algn="r">
              <a:buClr>
                <a:schemeClr val="dk1"/>
              </a:buClr>
              <a:buSzPts val="2600"/>
            </a:pPr>
            <a:r>
              <a:rPr lang="en-US" sz="1200" b="1" dirty="0" err="1">
                <a:solidFill>
                  <a:srgbClr val="0000FF"/>
                </a:solidFill>
                <a:latin typeface="Arial" panose="020B0604020202020204" pitchFamily="34" charset="0"/>
                <a:ea typeface="Calibri"/>
                <a:cs typeface="Arial" panose="020B0604020202020204" pitchFamily="34" charset="0"/>
                <a:sym typeface="Calibri"/>
              </a:rPr>
              <a:t>Giới</a:t>
            </a:r>
            <a:r>
              <a:rPr lang="en-US" sz="1200" b="1" dirty="0">
                <a:solidFill>
                  <a:srgbClr val="0000FF"/>
                </a:solidFill>
                <a:latin typeface="Arial" panose="020B0604020202020204" pitchFamily="34" charset="0"/>
                <a:ea typeface="Calibri"/>
                <a:cs typeface="Arial" panose="020B0604020202020204" pitchFamily="34" charset="0"/>
                <a:sym typeface="Calibri"/>
              </a:rPr>
              <a:t> </a:t>
            </a:r>
            <a:r>
              <a:rPr lang="en-US" sz="1200" b="1" dirty="0" err="1">
                <a:solidFill>
                  <a:srgbClr val="0000FF"/>
                </a:solidFill>
                <a:latin typeface="Arial" panose="020B0604020202020204" pitchFamily="34" charset="0"/>
                <a:ea typeface="Calibri"/>
                <a:cs typeface="Arial" panose="020B0604020202020204" pitchFamily="34" charset="0"/>
                <a:sym typeface="Calibri"/>
              </a:rPr>
              <a:t>thiệu</a:t>
            </a:r>
            <a:endParaRPr lang="en-US" sz="1200" b="1" dirty="0">
              <a:solidFill>
                <a:srgbClr val="0000FF"/>
              </a:solidFill>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err="1">
                <a:solidFill>
                  <a:schemeClr val="dk1"/>
                </a:solidFill>
                <a:latin typeface="Arial" panose="020B0604020202020204" pitchFamily="34" charset="0"/>
                <a:ea typeface="Calibri"/>
                <a:cs typeface="Arial" panose="020B0604020202020204" pitchFamily="34" charset="0"/>
                <a:sym typeface="Calibri"/>
              </a:rPr>
              <a:t>Phương</a:t>
            </a:r>
            <a:r>
              <a:rPr lang="en-US" sz="1200">
                <a:solidFill>
                  <a:schemeClr val="dk1"/>
                </a:solidFill>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24" name="TextBox 23"/>
          <p:cNvSpPr txBox="1"/>
          <p:nvPr/>
        </p:nvSpPr>
        <p:spPr>
          <a:xfrm>
            <a:off x="8764668" y="4674079"/>
            <a:ext cx="30908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4</a:t>
            </a:r>
          </a:p>
        </p:txBody>
      </p:sp>
    </p:spTree>
    <p:extLst>
      <p:ext uri="{BB962C8B-B14F-4D97-AF65-F5344CB8AC3E}">
        <p14:creationId xmlns:p14="http://schemas.microsoft.com/office/powerpoint/2010/main" val="256056726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2842563" y="89687"/>
            <a:ext cx="5104536" cy="553998"/>
          </a:xfrm>
          <a:prstGeom prst="rect">
            <a:avLst/>
          </a:prstGeom>
        </p:spPr>
        <p:txBody>
          <a:bodyPr wrap="square">
            <a:spAutoFit/>
          </a:bodyPr>
          <a:lstStyle/>
          <a:p>
            <a:pPr fontAlgn="t"/>
            <a:r>
              <a:rPr lang="en-US" sz="3000" b="1">
                <a:solidFill>
                  <a:srgbClr val="0000FF"/>
                </a:solidFill>
                <a:latin typeface="Arial" panose="020B0604020202020204" pitchFamily="34" charset="0"/>
                <a:cs typeface="Arial" panose="020B0604020202020204" pitchFamily="34" charset="0"/>
              </a:rPr>
              <a:t>Lịch sử giải quyết vấn đề</a:t>
            </a:r>
            <a:endParaRPr lang="en-US" sz="3000" b="1" dirty="0">
              <a:solidFill>
                <a:srgbClr val="0000FF"/>
              </a:solidFill>
              <a:latin typeface="Arial" panose="020B0604020202020204" pitchFamily="34" charset="0"/>
              <a:cs typeface="Arial" panose="020B0604020202020204" pitchFamily="34" charset="0"/>
            </a:endParaRPr>
          </a:p>
        </p:txBody>
      </p:sp>
      <p:grpSp>
        <p:nvGrpSpPr>
          <p:cNvPr id="29" name="Group 28"/>
          <p:cNvGrpSpPr/>
          <p:nvPr/>
        </p:nvGrpSpPr>
        <p:grpSpPr>
          <a:xfrm>
            <a:off x="0" y="-23594"/>
            <a:ext cx="9144001" cy="67115"/>
            <a:chOff x="1821110" y="4410724"/>
            <a:chExt cx="7275765" cy="76200"/>
          </a:xfrm>
          <a:solidFill>
            <a:schemeClr val="accent6">
              <a:lumMod val="75000"/>
            </a:schemeClr>
          </a:solidFill>
        </p:grpSpPr>
        <p:sp>
          <p:nvSpPr>
            <p:cNvPr id="30" name="Rectangle 29"/>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Pentagon 35"/>
          <p:cNvSpPr/>
          <p:nvPr/>
        </p:nvSpPr>
        <p:spPr>
          <a:xfrm>
            <a:off x="15709" y="38808"/>
            <a:ext cx="2612075" cy="568955"/>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Giới thiệu</a:t>
            </a:r>
            <a:r>
              <a:rPr lang="en-US" sz="2500" b="1">
                <a:latin typeface="Arial" panose="020B0604020202020204" pitchFamily="34" charset="0"/>
                <a:cs typeface="Arial" panose="020B0604020202020204" pitchFamily="34" charset="0"/>
              </a:rPr>
              <a:t>t</a:t>
            </a:r>
          </a:p>
        </p:txBody>
      </p:sp>
      <p:sp>
        <p:nvSpPr>
          <p:cNvPr id="2" name="Rectangle 1">
            <a:extLst>
              <a:ext uri="{FF2B5EF4-FFF2-40B4-BE49-F238E27FC236}">
                <a16:creationId xmlns:a16="http://schemas.microsoft.com/office/drawing/2014/main" id="{12FA804C-38CE-1244-95E0-F19D636626F1}"/>
              </a:ext>
            </a:extLst>
          </p:cNvPr>
          <p:cNvSpPr/>
          <p:nvPr/>
        </p:nvSpPr>
        <p:spPr>
          <a:xfrm>
            <a:off x="107504" y="915566"/>
            <a:ext cx="9110166" cy="1311128"/>
          </a:xfrm>
          <a:prstGeom prst="rect">
            <a:avLst/>
          </a:prstGeom>
        </p:spPr>
        <p:txBody>
          <a:bodyPr wrap="square">
            <a:spAutoFit/>
          </a:bodyPr>
          <a:lstStyle/>
          <a:p>
            <a:pPr marL="358775" indent="-358775">
              <a:lnSpc>
                <a:spcPct val="120000"/>
              </a:lnSpc>
              <a:buFont typeface="Wingdings" panose="05000000000000000000" pitchFamily="2" charset="2"/>
              <a:buChar char="v"/>
            </a:pP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Phương</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pháp</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học</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sâu</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dựa</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trên</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err="1">
                <a:solidFill>
                  <a:srgbClr val="002060"/>
                </a:solidFill>
                <a:latin typeface="Arial" panose="020B0604020202020204" pitchFamily="34" charset="0"/>
                <a:ea typeface="Calibri" panose="020F0502020204030204" pitchFamily="34" charset="0"/>
                <a:cs typeface="Arial" panose="020B0604020202020204" pitchFamily="34" charset="0"/>
              </a:rPr>
              <a:t>mạng</a:t>
            </a:r>
            <a:r>
              <a:rPr lang="en-US" sz="2200" b="1">
                <a:solidFill>
                  <a:srgbClr val="002060"/>
                </a:solidFill>
                <a:latin typeface="Arial" panose="020B0604020202020204" pitchFamily="34" charset="0"/>
                <a:ea typeface="Calibri" panose="020F0502020204030204" pitchFamily="34" charset="0"/>
                <a:cs typeface="Arial" panose="020B0604020202020204" pitchFamily="34" charset="0"/>
              </a:rPr>
              <a:t> nơ-ron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nhân</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tạo</a:t>
            </a:r>
            <a:r>
              <a:rPr lang="en-US" sz="2200" b="1">
                <a:solidFill>
                  <a:srgbClr val="002060"/>
                </a:solidFill>
                <a:latin typeface="Arial" panose="020B0604020202020204" pitchFamily="34" charset="0"/>
                <a:ea typeface="Calibri" panose="020F0502020204030204" pitchFamily="34" charset="0"/>
                <a:cs typeface="Arial" panose="020B0604020202020204" pitchFamily="34" charset="0"/>
              </a:rPr>
              <a:t>: </a:t>
            </a:r>
          </a:p>
          <a:p>
            <a:pPr marL="358775">
              <a:lnSpc>
                <a:spcPct val="120000"/>
              </a:lnSpc>
            </a:pPr>
            <a:r>
              <a:rPr lang="vi-VN" sz="2200">
                <a:solidFill>
                  <a:srgbClr val="002060"/>
                </a:solidFill>
                <a:latin typeface="Arial" panose="020B0604020202020204" pitchFamily="34" charset="0"/>
                <a:ea typeface="Calibri" panose="020F0502020204030204" pitchFamily="34" charset="0"/>
                <a:cs typeface="Arial" panose="020B0604020202020204" pitchFamily="34" charset="0"/>
              </a:rPr>
              <a:t>Eigenfaces</a:t>
            </a:r>
            <a:r>
              <a:rPr lang="vi-VN" sz="2200" dirty="0">
                <a:solidFill>
                  <a:srgbClr val="002060"/>
                </a:solidFill>
                <a:latin typeface="Arial" panose="020B0604020202020204" pitchFamily="34" charset="0"/>
                <a:ea typeface="Calibri" panose="020F0502020204030204" pitchFamily="34" charset="0"/>
                <a:cs typeface="Arial" panose="020B0604020202020204" pitchFamily="34" charset="0"/>
              </a:rPr>
              <a:t>, Fisherfaces (</a:t>
            </a:r>
            <a:r>
              <a:rPr lang="vi-VN" sz="2200">
                <a:solidFill>
                  <a:srgbClr val="002060"/>
                </a:solidFill>
                <a:latin typeface="Arial" panose="020B0604020202020204" pitchFamily="34" charset="0"/>
                <a:ea typeface="Calibri" panose="020F0502020204030204" pitchFamily="34" charset="0"/>
                <a:cs typeface="Arial" panose="020B0604020202020204" pitchFamily="34" charset="0"/>
              </a:rPr>
              <a:t>PCA + </a:t>
            </a:r>
            <a:r>
              <a:rPr lang="vi-VN" sz="2200" dirty="0">
                <a:solidFill>
                  <a:srgbClr val="002060"/>
                </a:solidFill>
                <a:latin typeface="Arial" panose="020B0604020202020204" pitchFamily="34" charset="0"/>
                <a:ea typeface="Calibri" panose="020F0502020204030204" pitchFamily="34" charset="0"/>
                <a:cs typeface="Arial" panose="020B0604020202020204" pitchFamily="34" charset="0"/>
              </a:rPr>
              <a:t>LDA), phân tích thành phần độc </a:t>
            </a:r>
            <a:r>
              <a:rPr lang="vi-VN" sz="2200">
                <a:solidFill>
                  <a:srgbClr val="002060"/>
                </a:solidFill>
                <a:latin typeface="Arial" panose="020B0604020202020204" pitchFamily="34" charset="0"/>
                <a:ea typeface="Calibri" panose="020F0502020204030204" pitchFamily="34" charset="0"/>
                <a:cs typeface="Arial" panose="020B0604020202020204" pitchFamily="34" charset="0"/>
              </a:rPr>
              <a:t>lập,…</a:t>
            </a:r>
            <a:endParaRPr lang="en-US" sz="2200" dirty="0">
              <a:solidFill>
                <a:srgbClr val="002060"/>
              </a:solidFill>
              <a:latin typeface="Arial" panose="020B0604020202020204" pitchFamily="34" charset="0"/>
              <a:ea typeface="Calibri" panose="020F0502020204030204" pitchFamily="34" charset="0"/>
              <a:cs typeface="Arial" panose="020B0604020202020204" pitchFamily="34" charset="0"/>
            </a:endParaRPr>
          </a:p>
        </p:txBody>
      </p:sp>
      <p:pic>
        <p:nvPicPr>
          <p:cNvPr id="4100" name="Picture 4" descr="Face Recognition. Attendance system | by Anas Cherradi | Towards Data  Science">
            <a:extLst>
              <a:ext uri="{FF2B5EF4-FFF2-40B4-BE49-F238E27FC236}">
                <a16:creationId xmlns:a16="http://schemas.microsoft.com/office/drawing/2014/main" id="{6D9BF28C-0251-044E-A291-6B2D79C46A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294" y="1923678"/>
            <a:ext cx="6961753" cy="3028846"/>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7596336" y="43521"/>
            <a:ext cx="1553716" cy="830997"/>
          </a:xfrm>
          <a:prstGeom prst="rect">
            <a:avLst/>
          </a:prstGeom>
        </p:spPr>
        <p:txBody>
          <a:bodyPr wrap="square">
            <a:spAutoFit/>
          </a:bodyPr>
          <a:lstStyle/>
          <a:p>
            <a:pPr algn="r">
              <a:buClr>
                <a:schemeClr val="dk1"/>
              </a:buClr>
              <a:buSzPts val="2600"/>
            </a:pPr>
            <a:r>
              <a:rPr lang="en-US" sz="1200" b="1" dirty="0" err="1">
                <a:solidFill>
                  <a:srgbClr val="0000FF"/>
                </a:solidFill>
                <a:latin typeface="Arial" panose="020B0604020202020204" pitchFamily="34" charset="0"/>
                <a:ea typeface="Calibri"/>
                <a:cs typeface="Arial" panose="020B0604020202020204" pitchFamily="34" charset="0"/>
                <a:sym typeface="Calibri"/>
              </a:rPr>
              <a:t>Giới</a:t>
            </a:r>
            <a:r>
              <a:rPr lang="en-US" sz="1200" b="1" dirty="0">
                <a:solidFill>
                  <a:srgbClr val="0000FF"/>
                </a:solidFill>
                <a:latin typeface="Arial" panose="020B0604020202020204" pitchFamily="34" charset="0"/>
                <a:ea typeface="Calibri"/>
                <a:cs typeface="Arial" panose="020B0604020202020204" pitchFamily="34" charset="0"/>
                <a:sym typeface="Calibri"/>
              </a:rPr>
              <a:t> </a:t>
            </a:r>
            <a:r>
              <a:rPr lang="en-US" sz="1200" b="1" dirty="0" err="1">
                <a:solidFill>
                  <a:srgbClr val="0000FF"/>
                </a:solidFill>
                <a:latin typeface="Arial" panose="020B0604020202020204" pitchFamily="34" charset="0"/>
                <a:ea typeface="Calibri"/>
                <a:cs typeface="Arial" panose="020B0604020202020204" pitchFamily="34" charset="0"/>
                <a:sym typeface="Calibri"/>
              </a:rPr>
              <a:t>thiệu</a:t>
            </a:r>
            <a:endParaRPr lang="en-US" sz="1200" b="1" dirty="0">
              <a:solidFill>
                <a:srgbClr val="0000FF"/>
              </a:solidFill>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err="1">
                <a:solidFill>
                  <a:schemeClr val="dk1"/>
                </a:solidFill>
                <a:latin typeface="Arial" panose="020B0604020202020204" pitchFamily="34" charset="0"/>
                <a:ea typeface="Calibri"/>
                <a:cs typeface="Arial" panose="020B0604020202020204" pitchFamily="34" charset="0"/>
                <a:sym typeface="Calibri"/>
              </a:rPr>
              <a:t>Phương</a:t>
            </a:r>
            <a:r>
              <a:rPr lang="en-US" sz="1200">
                <a:solidFill>
                  <a:schemeClr val="dk1"/>
                </a:solidFill>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15" name="TextBox 14"/>
          <p:cNvSpPr txBox="1"/>
          <p:nvPr/>
        </p:nvSpPr>
        <p:spPr>
          <a:xfrm>
            <a:off x="8764668" y="4674079"/>
            <a:ext cx="30908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5</a:t>
            </a:r>
          </a:p>
        </p:txBody>
      </p:sp>
    </p:spTree>
    <p:extLst>
      <p:ext uri="{BB962C8B-B14F-4D97-AF65-F5344CB8AC3E}">
        <p14:creationId xmlns:p14="http://schemas.microsoft.com/office/powerpoint/2010/main" val="38697803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0" y="-23594"/>
            <a:ext cx="9144001" cy="67115"/>
            <a:chOff x="1821110" y="4410724"/>
            <a:chExt cx="7275765" cy="76200"/>
          </a:xfrm>
          <a:solidFill>
            <a:schemeClr val="accent6">
              <a:lumMod val="75000"/>
            </a:schemeClr>
          </a:solidFill>
        </p:grpSpPr>
        <p:sp>
          <p:nvSpPr>
            <p:cNvPr id="30" name="Rectangle 29"/>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Pentagon 35"/>
          <p:cNvSpPr/>
          <p:nvPr/>
        </p:nvSpPr>
        <p:spPr>
          <a:xfrm>
            <a:off x="15709" y="38808"/>
            <a:ext cx="2612075" cy="568955"/>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Giới thiệu</a:t>
            </a:r>
            <a:r>
              <a:rPr lang="en-US" sz="2500" b="1">
                <a:latin typeface="Arial" panose="020B0604020202020204" pitchFamily="34" charset="0"/>
                <a:cs typeface="Arial" panose="020B0604020202020204" pitchFamily="34" charset="0"/>
              </a:rPr>
              <a:t>t</a:t>
            </a:r>
          </a:p>
        </p:txBody>
      </p:sp>
      <p:sp>
        <p:nvSpPr>
          <p:cNvPr id="2" name="Rectangle 1">
            <a:extLst>
              <a:ext uri="{FF2B5EF4-FFF2-40B4-BE49-F238E27FC236}">
                <a16:creationId xmlns:a16="http://schemas.microsoft.com/office/drawing/2014/main" id="{12FA804C-38CE-1244-95E0-F19D636626F1}"/>
              </a:ext>
            </a:extLst>
          </p:cNvPr>
          <p:cNvSpPr/>
          <p:nvPr/>
        </p:nvSpPr>
        <p:spPr>
          <a:xfrm>
            <a:off x="251520" y="855391"/>
            <a:ext cx="8524824" cy="1311128"/>
          </a:xfrm>
          <a:prstGeom prst="rect">
            <a:avLst/>
          </a:prstGeom>
        </p:spPr>
        <p:txBody>
          <a:bodyPr wrap="square">
            <a:spAutoFit/>
          </a:bodyPr>
          <a:lstStyle/>
          <a:p>
            <a:pPr marL="358775" indent="-358775">
              <a:lnSpc>
                <a:spcPct val="120000"/>
              </a:lnSpc>
              <a:buFont typeface="Wingdings" panose="05000000000000000000" pitchFamily="2" charset="2"/>
              <a:buChar char="v"/>
            </a:pPr>
            <a:r>
              <a:rPr lang="en-US" sz="2200" b="1">
                <a:solidFill>
                  <a:srgbClr val="002060"/>
                </a:solidFill>
                <a:latin typeface="Arial" panose="020B0604020202020204" pitchFamily="34" charset="0"/>
                <a:ea typeface="Calibri" panose="020F0502020204030204" pitchFamily="34" charset="0"/>
                <a:cs typeface="Arial" panose="020B0604020202020204" pitchFamily="34" charset="0"/>
              </a:rPr>
              <a:t>Phương pháp khác:</a:t>
            </a:r>
          </a:p>
          <a:p>
            <a:pPr marL="358775">
              <a:lnSpc>
                <a:spcPct val="120000"/>
              </a:lnSpc>
            </a:pPr>
            <a:r>
              <a:rPr lang="en-US" sz="2200">
                <a:solidFill>
                  <a:srgbClr val="002060"/>
                </a:solidFill>
                <a:latin typeface="Arial" panose="020B0604020202020204" pitchFamily="34" charset="0"/>
                <a:ea typeface="Calibri" panose="020F0502020204030204" pitchFamily="34" charset="0"/>
                <a:cs typeface="Arial" panose="020B0604020202020204" pitchFamily="34" charset="0"/>
              </a:rPr>
              <a:t>T</a:t>
            </a:r>
            <a:r>
              <a:rPr lang="vi-VN" sz="2200">
                <a:solidFill>
                  <a:srgbClr val="002060"/>
                </a:solidFill>
                <a:latin typeface="Arial" panose="020B0604020202020204" pitchFamily="34" charset="0"/>
                <a:ea typeface="Calibri" panose="020F0502020204030204" pitchFamily="34" charset="0"/>
                <a:cs typeface="Arial" panose="020B0604020202020204" pitchFamily="34" charset="0"/>
              </a:rPr>
              <a:t>huật </a:t>
            </a:r>
            <a:r>
              <a:rPr lang="vi-VN" sz="2200" dirty="0">
                <a:solidFill>
                  <a:srgbClr val="002060"/>
                </a:solidFill>
                <a:latin typeface="Arial" panose="020B0604020202020204" pitchFamily="34" charset="0"/>
                <a:ea typeface="Calibri" panose="020F0502020204030204" pitchFamily="34" charset="0"/>
                <a:cs typeface="Arial" panose="020B0604020202020204" pitchFamily="34" charset="0"/>
              </a:rPr>
              <a:t>toán Ada Boost, thuật toán Float Boost, thuật toán S-Ada Boost, máy học vector hỗ trợ (SVM) và giải thuật Bayes.</a:t>
            </a:r>
            <a:endParaRPr lang="en-US" sz="2200" dirty="0">
              <a:solidFill>
                <a:srgbClr val="002060"/>
              </a:solidFill>
              <a:latin typeface="Arial" panose="020B0604020202020204" pitchFamily="34" charset="0"/>
              <a:ea typeface="Calibri" panose="020F0502020204030204" pitchFamily="34" charset="0"/>
              <a:cs typeface="Arial" panose="020B0604020202020204" pitchFamily="34" charset="0"/>
            </a:endParaRPr>
          </a:p>
        </p:txBody>
      </p:sp>
      <p:pic>
        <p:nvPicPr>
          <p:cNvPr id="5122" name="Picture 2" descr="HỆ THỐNG ĐIỂM DANH BẰNG MẶT NGƯỜI TỰ ĐỘNG VỚI ĐẶC TRƯNG GiST - DAIHANCORP  VIETNAM">
            <a:extLst>
              <a:ext uri="{FF2B5EF4-FFF2-40B4-BE49-F238E27FC236}">
                <a16:creationId xmlns:a16="http://schemas.microsoft.com/office/drawing/2014/main" id="{BF7BC0AE-8B46-1542-A77C-12BBE7C2D0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1182" y="2267426"/>
            <a:ext cx="5021635" cy="2791541"/>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842563" y="89687"/>
            <a:ext cx="5104536" cy="553998"/>
          </a:xfrm>
          <a:prstGeom prst="rect">
            <a:avLst/>
          </a:prstGeom>
        </p:spPr>
        <p:txBody>
          <a:bodyPr wrap="square">
            <a:spAutoFit/>
          </a:bodyPr>
          <a:lstStyle/>
          <a:p>
            <a:pPr fontAlgn="t"/>
            <a:r>
              <a:rPr lang="en-US" sz="3000" b="1">
                <a:solidFill>
                  <a:srgbClr val="0000FF"/>
                </a:solidFill>
                <a:latin typeface="Arial" panose="020B0604020202020204" pitchFamily="34" charset="0"/>
                <a:cs typeface="Arial" panose="020B0604020202020204" pitchFamily="34" charset="0"/>
              </a:rPr>
              <a:t>Lịch sử giải quyết vấn đề</a:t>
            </a:r>
            <a:endParaRPr lang="en-US" sz="3000" b="1" dirty="0">
              <a:solidFill>
                <a:srgbClr val="0000FF"/>
              </a:solidFill>
              <a:latin typeface="Arial" panose="020B0604020202020204" pitchFamily="34" charset="0"/>
              <a:cs typeface="Arial" panose="020B0604020202020204" pitchFamily="34" charset="0"/>
            </a:endParaRPr>
          </a:p>
        </p:txBody>
      </p:sp>
      <p:sp>
        <p:nvSpPr>
          <p:cNvPr id="15" name="Rectangle 14"/>
          <p:cNvSpPr/>
          <p:nvPr/>
        </p:nvSpPr>
        <p:spPr>
          <a:xfrm>
            <a:off x="7596336" y="43521"/>
            <a:ext cx="1553716" cy="830997"/>
          </a:xfrm>
          <a:prstGeom prst="rect">
            <a:avLst/>
          </a:prstGeom>
        </p:spPr>
        <p:txBody>
          <a:bodyPr wrap="square">
            <a:spAutoFit/>
          </a:bodyPr>
          <a:lstStyle/>
          <a:p>
            <a:pPr algn="r">
              <a:buClr>
                <a:schemeClr val="dk1"/>
              </a:buClr>
              <a:buSzPts val="2600"/>
            </a:pPr>
            <a:r>
              <a:rPr lang="en-US" sz="1200" b="1" dirty="0" err="1">
                <a:solidFill>
                  <a:srgbClr val="0000FF"/>
                </a:solidFill>
                <a:latin typeface="Arial" panose="020B0604020202020204" pitchFamily="34" charset="0"/>
                <a:ea typeface="Calibri"/>
                <a:cs typeface="Arial" panose="020B0604020202020204" pitchFamily="34" charset="0"/>
                <a:sym typeface="Calibri"/>
              </a:rPr>
              <a:t>Giới</a:t>
            </a:r>
            <a:r>
              <a:rPr lang="en-US" sz="1200" b="1" dirty="0">
                <a:solidFill>
                  <a:srgbClr val="0000FF"/>
                </a:solidFill>
                <a:latin typeface="Arial" panose="020B0604020202020204" pitchFamily="34" charset="0"/>
                <a:ea typeface="Calibri"/>
                <a:cs typeface="Arial" panose="020B0604020202020204" pitchFamily="34" charset="0"/>
                <a:sym typeface="Calibri"/>
              </a:rPr>
              <a:t> </a:t>
            </a:r>
            <a:r>
              <a:rPr lang="en-US" sz="1200" b="1" dirty="0" err="1">
                <a:solidFill>
                  <a:srgbClr val="0000FF"/>
                </a:solidFill>
                <a:latin typeface="Arial" panose="020B0604020202020204" pitchFamily="34" charset="0"/>
                <a:ea typeface="Calibri"/>
                <a:cs typeface="Arial" panose="020B0604020202020204" pitchFamily="34" charset="0"/>
                <a:sym typeface="Calibri"/>
              </a:rPr>
              <a:t>thiệu</a:t>
            </a:r>
            <a:endParaRPr lang="en-US" sz="1200" b="1" dirty="0">
              <a:solidFill>
                <a:srgbClr val="0000FF"/>
              </a:solidFill>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err="1">
                <a:solidFill>
                  <a:schemeClr val="dk1"/>
                </a:solidFill>
                <a:latin typeface="Arial" panose="020B0604020202020204" pitchFamily="34" charset="0"/>
                <a:ea typeface="Calibri"/>
                <a:cs typeface="Arial" panose="020B0604020202020204" pitchFamily="34" charset="0"/>
                <a:sym typeface="Calibri"/>
              </a:rPr>
              <a:t>Phương</a:t>
            </a:r>
            <a:r>
              <a:rPr lang="en-US" sz="1200">
                <a:solidFill>
                  <a:schemeClr val="dk1"/>
                </a:solidFill>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16" name="TextBox 15"/>
          <p:cNvSpPr txBox="1"/>
          <p:nvPr/>
        </p:nvSpPr>
        <p:spPr>
          <a:xfrm>
            <a:off x="8764668" y="4674079"/>
            <a:ext cx="30908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6</a:t>
            </a:r>
          </a:p>
        </p:txBody>
      </p:sp>
    </p:spTree>
    <p:extLst>
      <p:ext uri="{BB962C8B-B14F-4D97-AF65-F5344CB8AC3E}">
        <p14:creationId xmlns:p14="http://schemas.microsoft.com/office/powerpoint/2010/main" val="388672911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0" y="-23594"/>
            <a:ext cx="9144001" cy="67115"/>
            <a:chOff x="1821110" y="4410724"/>
            <a:chExt cx="7275765" cy="76200"/>
          </a:xfrm>
          <a:solidFill>
            <a:schemeClr val="accent6">
              <a:lumMod val="75000"/>
            </a:schemeClr>
          </a:solidFill>
        </p:grpSpPr>
        <p:sp>
          <p:nvSpPr>
            <p:cNvPr id="30" name="Rectangle 29"/>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Pentagon 35"/>
          <p:cNvSpPr/>
          <p:nvPr/>
        </p:nvSpPr>
        <p:spPr>
          <a:xfrm>
            <a:off x="15709" y="38808"/>
            <a:ext cx="2612075" cy="568955"/>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Giới thiệu</a:t>
            </a:r>
            <a:r>
              <a:rPr lang="en-US" sz="2500" b="1">
                <a:latin typeface="Arial" panose="020B0604020202020204" pitchFamily="34" charset="0"/>
                <a:cs typeface="Arial" panose="020B0604020202020204" pitchFamily="34" charset="0"/>
              </a:rPr>
              <a:t>t</a:t>
            </a:r>
          </a:p>
        </p:txBody>
      </p:sp>
      <p:sp>
        <p:nvSpPr>
          <p:cNvPr id="2" name="Rectangle 1">
            <a:extLst>
              <a:ext uri="{FF2B5EF4-FFF2-40B4-BE49-F238E27FC236}">
                <a16:creationId xmlns:a16="http://schemas.microsoft.com/office/drawing/2014/main" id="{12FA804C-38CE-1244-95E0-F19D636626F1}"/>
              </a:ext>
            </a:extLst>
          </p:cNvPr>
          <p:cNvSpPr/>
          <p:nvPr/>
        </p:nvSpPr>
        <p:spPr>
          <a:xfrm>
            <a:off x="274544" y="847261"/>
            <a:ext cx="8524824" cy="904863"/>
          </a:xfrm>
          <a:prstGeom prst="rect">
            <a:avLst/>
          </a:prstGeom>
        </p:spPr>
        <p:txBody>
          <a:bodyPr wrap="square">
            <a:spAutoFit/>
          </a:bodyPr>
          <a:lstStyle/>
          <a:p>
            <a:pPr marL="358775" indent="-358775" algn="just">
              <a:lnSpc>
                <a:spcPct val="120000"/>
              </a:lnSpc>
              <a:buFont typeface="Wingdings" panose="05000000000000000000" pitchFamily="2" charset="2"/>
              <a:buChar char="v"/>
            </a:pPr>
            <a:r>
              <a:rPr lang="en-US" sz="2200" b="1" err="1">
                <a:solidFill>
                  <a:srgbClr val="002060"/>
                </a:solidFill>
                <a:latin typeface="Arial" panose="020B0604020202020204" pitchFamily="34" charset="0"/>
                <a:ea typeface="Calibri" panose="020F0502020204030204" pitchFamily="34" charset="0"/>
                <a:cs typeface="Arial" panose="020B0604020202020204" pitchFamily="34" charset="0"/>
              </a:rPr>
              <a:t>Ứng</a:t>
            </a:r>
            <a:r>
              <a:rPr lang="en-US" sz="2200" b="1">
                <a:solidFill>
                  <a:srgbClr val="002060"/>
                </a:solidFill>
                <a:latin typeface="Arial" panose="020B0604020202020204" pitchFamily="34" charset="0"/>
                <a:ea typeface="Calibri" panose="020F0502020204030204" pitchFamily="34" charset="0"/>
                <a:cs typeface="Arial" panose="020B0604020202020204" pitchFamily="34" charset="0"/>
              </a:rPr>
              <a:t> dụng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nhận</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diện</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khuôn</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mặt</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vào</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mở</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khoá</a:t>
            </a:r>
            <a:r>
              <a:rPr lang="en-US" sz="2200" b="1">
                <a:solidFill>
                  <a:srgbClr val="002060"/>
                </a:solidFill>
                <a:latin typeface="Arial" panose="020B0604020202020204" pitchFamily="34" charset="0"/>
                <a:ea typeface="Calibri" panose="020F0502020204030204" pitchFamily="34" charset="0"/>
                <a:cs typeface="Arial" panose="020B0604020202020204" pitchFamily="34" charset="0"/>
              </a:rPr>
              <a:t>: </a:t>
            </a:r>
          </a:p>
          <a:p>
            <a:pPr marL="358775" algn="just">
              <a:lnSpc>
                <a:spcPct val="120000"/>
              </a:lnSpc>
            </a:pPr>
            <a:r>
              <a:rPr lang="en-US" sz="2200">
                <a:solidFill>
                  <a:srgbClr val="002060"/>
                </a:solidFill>
                <a:latin typeface="Arial" panose="020B0604020202020204" pitchFamily="34" charset="0"/>
                <a:ea typeface="Calibri" panose="020F0502020204030204" pitchFamily="34" charset="0"/>
                <a:cs typeface="Arial" panose="020B0604020202020204" pitchFamily="34" charset="0"/>
              </a:rPr>
              <a:t>Đã </a:t>
            </a:r>
            <a:r>
              <a:rPr 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có</a:t>
            </a:r>
            <a:r>
              <a:rPr 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nhiều</a:t>
            </a:r>
            <a:r>
              <a:rPr 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sản</a:t>
            </a:r>
            <a:r>
              <a:rPr 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phẩm</a:t>
            </a:r>
            <a:r>
              <a:rPr 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ra </a:t>
            </a:r>
            <a:r>
              <a:rPr 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đời</a:t>
            </a:r>
            <a:r>
              <a:rPr 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giá</a:t>
            </a:r>
            <a:r>
              <a:rPr 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thành</a:t>
            </a:r>
            <a:r>
              <a:rPr 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tương</a:t>
            </a:r>
            <a:r>
              <a:rPr 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đối</a:t>
            </a:r>
            <a:r>
              <a:rPr 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cao</a:t>
            </a:r>
            <a:r>
              <a:rPr 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p>
        </p:txBody>
      </p:sp>
      <p:pic>
        <p:nvPicPr>
          <p:cNvPr id="4" name="Picture 3">
            <a:extLst>
              <a:ext uri="{FF2B5EF4-FFF2-40B4-BE49-F238E27FC236}">
                <a16:creationId xmlns:a16="http://schemas.microsoft.com/office/drawing/2014/main" id="{565378D8-75F1-4E4B-B3CF-82459BD9B60F}"/>
              </a:ext>
            </a:extLst>
          </p:cNvPr>
          <p:cNvPicPr>
            <a:picLocks noChangeAspect="1"/>
          </p:cNvPicPr>
          <p:nvPr/>
        </p:nvPicPr>
        <p:blipFill rotWithShape="1">
          <a:blip r:embed="rId3"/>
          <a:srcRect l="33381" r="8380"/>
          <a:stretch/>
        </p:blipFill>
        <p:spPr>
          <a:xfrm>
            <a:off x="295655" y="1902489"/>
            <a:ext cx="1664646" cy="2923560"/>
          </a:xfrm>
          <a:prstGeom prst="rect">
            <a:avLst/>
          </a:prstGeom>
        </p:spPr>
      </p:pic>
      <p:pic>
        <p:nvPicPr>
          <p:cNvPr id="5" name="Picture 4">
            <a:extLst>
              <a:ext uri="{FF2B5EF4-FFF2-40B4-BE49-F238E27FC236}">
                <a16:creationId xmlns:a16="http://schemas.microsoft.com/office/drawing/2014/main" id="{C3F336D8-1DA6-584C-B731-A4D99AFB13C3}"/>
              </a:ext>
            </a:extLst>
          </p:cNvPr>
          <p:cNvPicPr>
            <a:picLocks noChangeAspect="1"/>
          </p:cNvPicPr>
          <p:nvPr/>
        </p:nvPicPr>
        <p:blipFill rotWithShape="1">
          <a:blip r:embed="rId4"/>
          <a:srcRect l="20165" t="2069" r="20643" b="-2069"/>
          <a:stretch/>
        </p:blipFill>
        <p:spPr>
          <a:xfrm>
            <a:off x="7312599" y="1909533"/>
            <a:ext cx="1705796" cy="3024335"/>
          </a:xfrm>
          <a:prstGeom prst="rect">
            <a:avLst/>
          </a:prstGeom>
        </p:spPr>
      </p:pic>
      <p:sp>
        <p:nvSpPr>
          <p:cNvPr id="6" name="Rectangle 5">
            <a:extLst>
              <a:ext uri="{FF2B5EF4-FFF2-40B4-BE49-F238E27FC236}">
                <a16:creationId xmlns:a16="http://schemas.microsoft.com/office/drawing/2014/main" id="{EA148BF5-844E-8943-B82A-4648DA899037}"/>
              </a:ext>
            </a:extLst>
          </p:cNvPr>
          <p:cNvSpPr/>
          <p:nvPr/>
        </p:nvSpPr>
        <p:spPr>
          <a:xfrm>
            <a:off x="-23383" y="4871525"/>
            <a:ext cx="2441694" cy="307777"/>
          </a:xfrm>
          <a:prstGeom prst="rect">
            <a:avLst/>
          </a:prstGeom>
        </p:spPr>
        <p:txBody>
          <a:bodyPr wrap="none">
            <a:spAutoFit/>
          </a:bodyPr>
          <a:lstStyle/>
          <a:p>
            <a:r>
              <a:rPr lang="en-US" sz="1400" i="1" dirty="0" err="1">
                <a:solidFill>
                  <a:schemeClr val="bg1">
                    <a:lumMod val="50000"/>
                  </a:schemeClr>
                </a:solidFill>
                <a:latin typeface="Arial" panose="020B0604020202020204" pitchFamily="34" charset="0"/>
                <a:ea typeface="Calibri" panose="020F0502020204030204" pitchFamily="34" charset="0"/>
                <a:cs typeface="Arial" panose="020B0604020202020204" pitchFamily="34" charset="0"/>
              </a:rPr>
              <a:t>Nguồn</a:t>
            </a:r>
            <a:r>
              <a:rPr lang="en-US" sz="1400" i="1" dirty="0">
                <a:solidFill>
                  <a:schemeClr val="bg1">
                    <a:lumMod val="50000"/>
                  </a:schemeClr>
                </a:solidFill>
                <a:latin typeface="Arial" panose="020B0604020202020204" pitchFamily="34" charset="0"/>
                <a:ea typeface="Calibri" panose="020F0502020204030204" pitchFamily="34" charset="0"/>
                <a:cs typeface="Arial" panose="020B0604020202020204" pitchFamily="34" charset="0"/>
              </a:rPr>
              <a:t>: http://</a:t>
            </a:r>
            <a:r>
              <a:rPr lang="en-US" sz="1400" i="1" dirty="0" err="1">
                <a:solidFill>
                  <a:schemeClr val="bg1">
                    <a:lumMod val="50000"/>
                  </a:schemeClr>
                </a:solidFill>
                <a:latin typeface="Arial" panose="020B0604020202020204" pitchFamily="34" charset="0"/>
                <a:ea typeface="Calibri" panose="020F0502020204030204" pitchFamily="34" charset="0"/>
                <a:cs typeface="Arial" panose="020B0604020202020204" pitchFamily="34" charset="0"/>
              </a:rPr>
              <a:t>khoadientu.org</a:t>
            </a:r>
            <a:endParaRPr lang="en-US" sz="1400" i="1" dirty="0">
              <a:solidFill>
                <a:schemeClr val="bg1">
                  <a:lumMod val="50000"/>
                </a:schemeClr>
              </a:solidFill>
            </a:endParaRPr>
          </a:p>
        </p:txBody>
      </p:sp>
      <p:graphicFrame>
        <p:nvGraphicFramePr>
          <p:cNvPr id="8" name="Table 8">
            <a:extLst>
              <a:ext uri="{FF2B5EF4-FFF2-40B4-BE49-F238E27FC236}">
                <a16:creationId xmlns:a16="http://schemas.microsoft.com/office/drawing/2014/main" id="{3DA58003-2B15-3C4E-9CC7-1F5336621A38}"/>
              </a:ext>
            </a:extLst>
          </p:cNvPr>
          <p:cNvGraphicFramePr>
            <a:graphicFrameLocks noGrp="1"/>
          </p:cNvGraphicFramePr>
          <p:nvPr>
            <p:extLst>
              <p:ext uri="{D42A27DB-BD31-4B8C-83A1-F6EECF244321}">
                <p14:modId xmlns:p14="http://schemas.microsoft.com/office/powerpoint/2010/main" val="3525287018"/>
              </p:ext>
            </p:extLst>
          </p:nvPr>
        </p:nvGraphicFramePr>
        <p:xfrm>
          <a:off x="2100596" y="2036149"/>
          <a:ext cx="5060267" cy="2499360"/>
        </p:xfrm>
        <a:graphic>
          <a:graphicData uri="http://schemas.openxmlformats.org/drawingml/2006/table">
            <a:tbl>
              <a:tblPr firstRow="1" bandRow="1">
                <a:tableStyleId>{93296810-A885-4BE3-A3E7-6D5BEEA58F35}</a:tableStyleId>
              </a:tblPr>
              <a:tblGrid>
                <a:gridCol w="3333269">
                  <a:extLst>
                    <a:ext uri="{9D8B030D-6E8A-4147-A177-3AD203B41FA5}">
                      <a16:colId xmlns:a16="http://schemas.microsoft.com/office/drawing/2014/main" val="2082511347"/>
                    </a:ext>
                  </a:extLst>
                </a:gridCol>
                <a:gridCol w="1726998">
                  <a:extLst>
                    <a:ext uri="{9D8B030D-6E8A-4147-A177-3AD203B41FA5}">
                      <a16:colId xmlns:a16="http://schemas.microsoft.com/office/drawing/2014/main" val="3900167169"/>
                    </a:ext>
                  </a:extLst>
                </a:gridCol>
              </a:tblGrid>
              <a:tr h="376420">
                <a:tc>
                  <a:txBody>
                    <a:bodyPr/>
                    <a:lstStyle/>
                    <a:p>
                      <a:pPr algn="ctr"/>
                      <a:r>
                        <a:rPr lang="en-US" sz="2000" dirty="0" err="1">
                          <a:solidFill>
                            <a:sysClr val="windowText" lastClr="000000"/>
                          </a:solidFill>
                          <a:latin typeface="Arial" panose="020B0604020202020204" pitchFamily="34" charset="0"/>
                          <a:cs typeface="Arial" panose="020B0604020202020204" pitchFamily="34" charset="0"/>
                        </a:rPr>
                        <a:t>Tên</a:t>
                      </a:r>
                      <a:r>
                        <a:rPr lang="en-US" sz="2000" dirty="0">
                          <a:solidFill>
                            <a:sysClr val="windowText" lastClr="000000"/>
                          </a:solidFill>
                          <a:latin typeface="Arial" panose="020B0604020202020204" pitchFamily="34" charset="0"/>
                          <a:cs typeface="Arial" panose="020B0604020202020204" pitchFamily="34" charset="0"/>
                        </a:rPr>
                        <a:t> </a:t>
                      </a:r>
                      <a:r>
                        <a:rPr lang="en-US" sz="2000" dirty="0" err="1">
                          <a:solidFill>
                            <a:sysClr val="windowText" lastClr="000000"/>
                          </a:solidFill>
                          <a:latin typeface="Arial" panose="020B0604020202020204" pitchFamily="34" charset="0"/>
                          <a:cs typeface="Arial" panose="020B0604020202020204" pitchFamily="34" charset="0"/>
                        </a:rPr>
                        <a:t>sản</a:t>
                      </a:r>
                      <a:r>
                        <a:rPr lang="en-US" sz="2000" dirty="0">
                          <a:solidFill>
                            <a:sysClr val="windowText" lastClr="000000"/>
                          </a:solidFill>
                          <a:latin typeface="Arial" panose="020B0604020202020204" pitchFamily="34" charset="0"/>
                          <a:cs typeface="Arial" panose="020B0604020202020204" pitchFamily="34" charset="0"/>
                        </a:rPr>
                        <a:t> </a:t>
                      </a:r>
                      <a:r>
                        <a:rPr lang="en-US" sz="2000" dirty="0" err="1">
                          <a:solidFill>
                            <a:sysClr val="windowText" lastClr="000000"/>
                          </a:solidFill>
                          <a:latin typeface="Arial" panose="020B0604020202020204" pitchFamily="34" charset="0"/>
                          <a:cs typeface="Arial" panose="020B0604020202020204" pitchFamily="34" charset="0"/>
                        </a:rPr>
                        <a:t>phẩm</a:t>
                      </a:r>
                      <a:endParaRPr lang="en-US" sz="2000" b="1" dirty="0">
                        <a:solidFill>
                          <a:sysClr val="windowText" lastClr="000000"/>
                        </a:solidFill>
                        <a:latin typeface="Arial" panose="020B0604020202020204" pitchFamily="34" charset="0"/>
                        <a:cs typeface="Arial" panose="020B0604020202020204" pitchFamily="34" charset="0"/>
                      </a:endParaRPr>
                    </a:p>
                  </a:txBody>
                  <a:tcPr anchor="ctr"/>
                </a:tc>
                <a:tc>
                  <a:txBody>
                    <a:bodyPr/>
                    <a:lstStyle/>
                    <a:p>
                      <a:pPr algn="ctr"/>
                      <a:r>
                        <a:rPr lang="en-US" sz="2000" dirty="0" err="1">
                          <a:solidFill>
                            <a:sysClr val="windowText" lastClr="000000"/>
                          </a:solidFill>
                          <a:latin typeface="Arial" panose="020B0604020202020204" pitchFamily="34" charset="0"/>
                          <a:cs typeface="Arial" panose="020B0604020202020204" pitchFamily="34" charset="0"/>
                        </a:rPr>
                        <a:t>Giá</a:t>
                      </a:r>
                      <a:r>
                        <a:rPr lang="en-US" sz="2000" dirty="0">
                          <a:solidFill>
                            <a:sysClr val="windowText" lastClr="000000"/>
                          </a:solidFill>
                          <a:latin typeface="Arial" panose="020B0604020202020204" pitchFamily="34" charset="0"/>
                          <a:cs typeface="Arial" panose="020B0604020202020204" pitchFamily="34" charset="0"/>
                        </a:rPr>
                        <a:t> (VNĐ)</a:t>
                      </a:r>
                      <a:endParaRPr lang="en-US" sz="2000" b="1" dirty="0">
                        <a:solidFill>
                          <a:sysClr val="windowText" lastClr="000000"/>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581831788"/>
                  </a:ext>
                </a:extLst>
              </a:tr>
              <a:tr h="665974">
                <a:tc>
                  <a:txBody>
                    <a:bodyPr/>
                    <a:lstStyle/>
                    <a:p>
                      <a:pPr algn="ctr"/>
                      <a:r>
                        <a:rPr lang="en-US" sz="2000" dirty="0" err="1">
                          <a:latin typeface="Arial" panose="020B0604020202020204" pitchFamily="34" charset="0"/>
                          <a:cs typeface="Arial" panose="020B0604020202020204" pitchFamily="34" charset="0"/>
                        </a:rPr>
                        <a:t>Khóa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nhận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diện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khuôn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mặt</a:t>
                      </a:r>
                      <a:r>
                        <a:rPr lang="en-US" sz="2000" dirty="0">
                          <a:latin typeface="Arial" panose="020B0604020202020204" pitchFamily="34" charset="0"/>
                          <a:cs typeface="Arial" panose="020B0604020202020204" pitchFamily="34" charset="0"/>
                        </a:rPr>
                        <a:t> FL1000 - 3 in 1</a:t>
                      </a:r>
                      <a:endParaRPr lang="en-US" sz="2000" b="0" dirty="0">
                        <a:latin typeface="Arial" panose="020B0604020202020204" pitchFamily="34" charset="0"/>
                        <a:cs typeface="Arial" panose="020B0604020202020204" pitchFamily="34" charset="0"/>
                      </a:endParaRPr>
                    </a:p>
                  </a:txBody>
                  <a:tcPr anchor="ctr"/>
                </a:tc>
                <a:tc>
                  <a:txBody>
                    <a:bodyPr/>
                    <a:lstStyle/>
                    <a:p>
                      <a:pPr algn="ctr"/>
                      <a:r>
                        <a:rPr lang="en-US" sz="2000" dirty="0">
                          <a:latin typeface="Arial" panose="020B0604020202020204" pitchFamily="34" charset="0"/>
                          <a:cs typeface="Arial" panose="020B0604020202020204" pitchFamily="34" charset="0"/>
                        </a:rPr>
                        <a:t>8,888,000</a:t>
                      </a:r>
                      <a:endParaRPr lang="en-US"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3022705"/>
                  </a:ext>
                </a:extLst>
              </a:tr>
              <a:tr h="665974">
                <a:tc>
                  <a:txBody>
                    <a:bodyPr/>
                    <a:lstStyle/>
                    <a:p>
                      <a:pPr algn="ctr"/>
                      <a:r>
                        <a:rPr lang="en-US" sz="2000" dirty="0" err="1">
                          <a:latin typeface="Arial" panose="020B0604020202020204" pitchFamily="34" charset="0"/>
                          <a:cs typeface="Arial" panose="020B0604020202020204" pitchFamily="34" charset="0"/>
                        </a:rPr>
                        <a:t>Khóa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nhận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diện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khuôn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mặt</a:t>
                      </a:r>
                      <a:r>
                        <a:rPr lang="en-US" sz="2000" dirty="0">
                          <a:latin typeface="Arial" panose="020B0604020202020204" pitchFamily="34" charset="0"/>
                          <a:cs typeface="Arial" panose="020B0604020202020204" pitchFamily="34" charset="0"/>
                        </a:rPr>
                        <a:t> FL1000 - 5 in1</a:t>
                      </a:r>
                      <a:endParaRPr lang="en-US" sz="2000" b="0" dirty="0">
                        <a:latin typeface="Arial" panose="020B0604020202020204" pitchFamily="34" charset="0"/>
                        <a:cs typeface="Arial" panose="020B0604020202020204" pitchFamily="34" charset="0"/>
                      </a:endParaRPr>
                    </a:p>
                  </a:txBody>
                  <a:tcPr anchor="ctr"/>
                </a:tc>
                <a:tc>
                  <a:txBody>
                    <a:bodyPr/>
                    <a:lstStyle/>
                    <a:p>
                      <a:pPr algn="ctr"/>
                      <a:r>
                        <a:rPr lang="en-US" sz="2000" dirty="0">
                          <a:latin typeface="Arial" panose="020B0604020202020204" pitchFamily="34" charset="0"/>
                          <a:cs typeface="Arial" panose="020B0604020202020204" pitchFamily="34" charset="0"/>
                        </a:rPr>
                        <a:t>10,988,000</a:t>
                      </a:r>
                      <a:endParaRPr lang="en-US"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4029488906"/>
                  </a:ext>
                </a:extLst>
              </a:tr>
              <a:tr h="665974">
                <a:tc>
                  <a:txBody>
                    <a:bodyPr/>
                    <a:lstStyle/>
                    <a:p>
                      <a:pPr algn="ctr"/>
                      <a:r>
                        <a:rPr lang="en-US" sz="2000" dirty="0" err="1">
                          <a:latin typeface="Arial" panose="020B0604020202020204" pitchFamily="34" charset="0"/>
                          <a:cs typeface="Arial" panose="020B0604020202020204" pitchFamily="34" charset="0"/>
                        </a:rPr>
                        <a:t>Khóa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nhận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diện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khuôn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mặt</a:t>
                      </a:r>
                      <a:r>
                        <a:rPr lang="en-US" sz="2000" dirty="0">
                          <a:latin typeface="Arial" panose="020B0604020202020204" pitchFamily="34" charset="0"/>
                          <a:cs typeface="Arial" panose="020B0604020202020204" pitchFamily="34" charset="0"/>
                        </a:rPr>
                        <a:t> FL6018</a:t>
                      </a:r>
                      <a:endParaRPr lang="en-US" sz="2000" b="0" dirty="0">
                        <a:latin typeface="Arial" panose="020B0604020202020204" pitchFamily="34" charset="0"/>
                        <a:cs typeface="Arial" panose="020B0604020202020204" pitchFamily="34" charset="0"/>
                      </a:endParaRPr>
                    </a:p>
                  </a:txBody>
                  <a:tcPr anchor="ctr"/>
                </a:tc>
                <a:tc>
                  <a:txBody>
                    <a:bodyPr/>
                    <a:lstStyle/>
                    <a:p>
                      <a:pPr algn="ctr"/>
                      <a:r>
                        <a:rPr lang="en-US" sz="2000" dirty="0">
                          <a:latin typeface="Arial" panose="020B0604020202020204" pitchFamily="34" charset="0"/>
                          <a:cs typeface="Arial" panose="020B0604020202020204" pitchFamily="34" charset="0"/>
                        </a:rPr>
                        <a:t> 20,400,000</a:t>
                      </a:r>
                      <a:endParaRPr lang="en-US"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675742635"/>
                  </a:ext>
                </a:extLst>
              </a:tr>
            </a:tbl>
          </a:graphicData>
        </a:graphic>
      </p:graphicFrame>
      <p:sp>
        <p:nvSpPr>
          <p:cNvPr id="17" name="Rectangle 16"/>
          <p:cNvSpPr/>
          <p:nvPr/>
        </p:nvSpPr>
        <p:spPr>
          <a:xfrm>
            <a:off x="2842563" y="89687"/>
            <a:ext cx="5104536" cy="553998"/>
          </a:xfrm>
          <a:prstGeom prst="rect">
            <a:avLst/>
          </a:prstGeom>
        </p:spPr>
        <p:txBody>
          <a:bodyPr wrap="square">
            <a:spAutoFit/>
          </a:bodyPr>
          <a:lstStyle/>
          <a:p>
            <a:pPr fontAlgn="t"/>
            <a:r>
              <a:rPr lang="en-US" sz="3000" b="1">
                <a:solidFill>
                  <a:srgbClr val="0000FF"/>
                </a:solidFill>
                <a:latin typeface="Arial" panose="020B0604020202020204" pitchFamily="34" charset="0"/>
                <a:cs typeface="Arial" panose="020B0604020202020204" pitchFamily="34" charset="0"/>
              </a:rPr>
              <a:t>Lịch sử giải quyết vấn đề</a:t>
            </a:r>
            <a:endParaRPr lang="en-US" sz="3000" b="1" dirty="0">
              <a:solidFill>
                <a:srgbClr val="0000FF"/>
              </a:solidFill>
              <a:latin typeface="Arial" panose="020B0604020202020204" pitchFamily="34" charset="0"/>
              <a:cs typeface="Arial" panose="020B0604020202020204" pitchFamily="34" charset="0"/>
            </a:endParaRPr>
          </a:p>
        </p:txBody>
      </p:sp>
      <p:sp>
        <p:nvSpPr>
          <p:cNvPr id="19" name="Rectangle 18"/>
          <p:cNvSpPr/>
          <p:nvPr/>
        </p:nvSpPr>
        <p:spPr>
          <a:xfrm>
            <a:off x="7596336" y="43521"/>
            <a:ext cx="1553716" cy="830997"/>
          </a:xfrm>
          <a:prstGeom prst="rect">
            <a:avLst/>
          </a:prstGeom>
        </p:spPr>
        <p:txBody>
          <a:bodyPr wrap="square">
            <a:spAutoFit/>
          </a:bodyPr>
          <a:lstStyle/>
          <a:p>
            <a:pPr algn="r">
              <a:buClr>
                <a:schemeClr val="dk1"/>
              </a:buClr>
              <a:buSzPts val="2600"/>
            </a:pPr>
            <a:r>
              <a:rPr lang="en-US" sz="1200" b="1" dirty="0" err="1">
                <a:solidFill>
                  <a:srgbClr val="0000FF"/>
                </a:solidFill>
                <a:latin typeface="Arial" panose="020B0604020202020204" pitchFamily="34" charset="0"/>
                <a:ea typeface="Calibri"/>
                <a:cs typeface="Arial" panose="020B0604020202020204" pitchFamily="34" charset="0"/>
                <a:sym typeface="Calibri"/>
              </a:rPr>
              <a:t>Giới</a:t>
            </a:r>
            <a:r>
              <a:rPr lang="en-US" sz="1200" b="1" dirty="0">
                <a:solidFill>
                  <a:srgbClr val="0000FF"/>
                </a:solidFill>
                <a:latin typeface="Arial" panose="020B0604020202020204" pitchFamily="34" charset="0"/>
                <a:ea typeface="Calibri"/>
                <a:cs typeface="Arial" panose="020B0604020202020204" pitchFamily="34" charset="0"/>
                <a:sym typeface="Calibri"/>
              </a:rPr>
              <a:t> </a:t>
            </a:r>
            <a:r>
              <a:rPr lang="en-US" sz="1200" b="1" dirty="0" err="1">
                <a:solidFill>
                  <a:srgbClr val="0000FF"/>
                </a:solidFill>
                <a:latin typeface="Arial" panose="020B0604020202020204" pitchFamily="34" charset="0"/>
                <a:ea typeface="Calibri"/>
                <a:cs typeface="Arial" panose="020B0604020202020204" pitchFamily="34" charset="0"/>
                <a:sym typeface="Calibri"/>
              </a:rPr>
              <a:t>thiệu</a:t>
            </a:r>
            <a:endParaRPr lang="en-US" sz="1200" b="1" dirty="0">
              <a:solidFill>
                <a:srgbClr val="0000FF"/>
              </a:solidFill>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err="1">
                <a:solidFill>
                  <a:schemeClr val="dk1"/>
                </a:solidFill>
                <a:latin typeface="Arial" panose="020B0604020202020204" pitchFamily="34" charset="0"/>
                <a:ea typeface="Calibri"/>
                <a:cs typeface="Arial" panose="020B0604020202020204" pitchFamily="34" charset="0"/>
                <a:sym typeface="Calibri"/>
              </a:rPr>
              <a:t>Phương</a:t>
            </a:r>
            <a:r>
              <a:rPr lang="en-US" sz="1200">
                <a:solidFill>
                  <a:schemeClr val="dk1"/>
                </a:solidFill>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20" name="TextBox 19"/>
          <p:cNvSpPr txBox="1"/>
          <p:nvPr/>
        </p:nvSpPr>
        <p:spPr>
          <a:xfrm>
            <a:off x="8764668" y="4674079"/>
            <a:ext cx="30908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7</a:t>
            </a:r>
          </a:p>
        </p:txBody>
      </p:sp>
    </p:spTree>
    <p:extLst>
      <p:ext uri="{BB962C8B-B14F-4D97-AF65-F5344CB8AC3E}">
        <p14:creationId xmlns:p14="http://schemas.microsoft.com/office/powerpoint/2010/main" val="16863181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hape 377"/>
          <p:cNvSpPr/>
          <p:nvPr/>
        </p:nvSpPr>
        <p:spPr>
          <a:xfrm>
            <a:off x="5773849" y="3957606"/>
            <a:ext cx="1030399" cy="10303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lumMod val="20000"/>
              <a:lumOff val="80000"/>
            </a:schemeClr>
          </a:solidFill>
          <a:ln w="12700">
            <a:miter lim="400000"/>
          </a:ln>
        </p:spPr>
        <p:txBody>
          <a:bodyPr lIns="50800" tIns="50800" rIns="50800" bIns="50800" anchor="ctr"/>
          <a:lstStyle/>
          <a:p>
            <a:pPr lvl="0">
              <a:defRPr sz="3200"/>
            </a:pPr>
            <a:endParaRPr/>
          </a:p>
        </p:txBody>
      </p:sp>
      <p:sp>
        <p:nvSpPr>
          <p:cNvPr id="31" name="Shape 374"/>
          <p:cNvSpPr/>
          <p:nvPr/>
        </p:nvSpPr>
        <p:spPr>
          <a:xfrm>
            <a:off x="6804248" y="2771413"/>
            <a:ext cx="2228388" cy="22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lumMod val="20000"/>
              <a:lumOff val="80000"/>
            </a:schemeClr>
          </a:solidFill>
          <a:ln w="12700">
            <a:miter lim="400000"/>
          </a:ln>
        </p:spPr>
        <p:txBody>
          <a:bodyPr lIns="50800" tIns="50800" rIns="50800" bIns="50800" anchor="ctr"/>
          <a:lstStyle/>
          <a:p>
            <a:pPr lvl="0">
              <a:defRPr sz="3200"/>
            </a:pPr>
            <a:endParaRPr dirty="0"/>
          </a:p>
        </p:txBody>
      </p:sp>
      <p:grpSp>
        <p:nvGrpSpPr>
          <p:cNvPr id="14" name="Group 13"/>
          <p:cNvGrpSpPr/>
          <p:nvPr/>
        </p:nvGrpSpPr>
        <p:grpSpPr>
          <a:xfrm>
            <a:off x="1" y="5044842"/>
            <a:ext cx="9144000" cy="98658"/>
            <a:chOff x="1821110" y="4410724"/>
            <a:chExt cx="7275765" cy="76200"/>
          </a:xfrm>
          <a:solidFill>
            <a:schemeClr val="accent6">
              <a:lumMod val="75000"/>
            </a:schemeClr>
          </a:solidFill>
        </p:grpSpPr>
        <p:sp>
          <p:nvSpPr>
            <p:cNvPr id="15" name="Rectangle 14"/>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Shape 380"/>
          <p:cNvSpPr/>
          <p:nvPr/>
        </p:nvSpPr>
        <p:spPr>
          <a:xfrm>
            <a:off x="8518785" y="2325885"/>
            <a:ext cx="541460" cy="5414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lumMod val="20000"/>
              <a:lumOff val="80000"/>
            </a:schemeClr>
          </a:solidFill>
          <a:ln w="12700">
            <a:miter lim="400000"/>
          </a:ln>
        </p:spPr>
        <p:txBody>
          <a:bodyPr lIns="50800" tIns="50800" rIns="50800" bIns="50800" anchor="ctr"/>
          <a:lstStyle/>
          <a:p>
            <a:pPr lvl="0">
              <a:defRPr sz="3200"/>
            </a:pPr>
            <a:endParaRPr/>
          </a:p>
        </p:txBody>
      </p:sp>
      <p:sp>
        <p:nvSpPr>
          <p:cNvPr id="38" name="Shape 380"/>
          <p:cNvSpPr/>
          <p:nvPr/>
        </p:nvSpPr>
        <p:spPr>
          <a:xfrm>
            <a:off x="6839092" y="2434632"/>
            <a:ext cx="541460" cy="5414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lumMod val="20000"/>
              <a:lumOff val="80000"/>
            </a:schemeClr>
          </a:solidFill>
          <a:ln w="12700">
            <a:miter lim="400000"/>
          </a:ln>
        </p:spPr>
        <p:txBody>
          <a:bodyPr lIns="50800" tIns="50800" rIns="50800" bIns="50800" anchor="ctr"/>
          <a:lstStyle/>
          <a:p>
            <a:pPr lvl="0">
              <a:defRPr sz="3200"/>
            </a:pPr>
            <a:endParaRPr/>
          </a:p>
        </p:txBody>
      </p:sp>
      <p:sp>
        <p:nvSpPr>
          <p:cNvPr id="34" name="Shape 380"/>
          <p:cNvSpPr/>
          <p:nvPr/>
        </p:nvSpPr>
        <p:spPr>
          <a:xfrm>
            <a:off x="6272490" y="3093779"/>
            <a:ext cx="541460" cy="5414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lumMod val="20000"/>
              <a:lumOff val="80000"/>
            </a:schemeClr>
          </a:solidFill>
          <a:ln w="12700">
            <a:miter lim="400000"/>
          </a:ln>
        </p:spPr>
        <p:txBody>
          <a:bodyPr lIns="50800" tIns="50800" rIns="50800" bIns="50800" anchor="ctr"/>
          <a:lstStyle/>
          <a:p>
            <a:pPr lvl="0">
              <a:defRPr sz="3200"/>
            </a:pPr>
            <a:endParaRPr/>
          </a:p>
        </p:txBody>
      </p:sp>
      <p:sp>
        <p:nvSpPr>
          <p:cNvPr id="37" name="Shape 380"/>
          <p:cNvSpPr/>
          <p:nvPr/>
        </p:nvSpPr>
        <p:spPr>
          <a:xfrm>
            <a:off x="7716111" y="2184911"/>
            <a:ext cx="541460" cy="5414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lumMod val="20000"/>
              <a:lumOff val="80000"/>
            </a:schemeClr>
          </a:solidFill>
          <a:ln w="12700">
            <a:miter lim="400000"/>
          </a:ln>
        </p:spPr>
        <p:txBody>
          <a:bodyPr lIns="50800" tIns="50800" rIns="50800" bIns="50800" anchor="ctr"/>
          <a:lstStyle/>
          <a:p>
            <a:pPr lvl="0">
              <a:defRPr sz="3200"/>
            </a:pPr>
            <a:endParaRPr/>
          </a:p>
        </p:txBody>
      </p:sp>
      <p:sp>
        <p:nvSpPr>
          <p:cNvPr id="35" name="Rectangle 34">
            <a:extLst>
              <a:ext uri="{FF2B5EF4-FFF2-40B4-BE49-F238E27FC236}">
                <a16:creationId xmlns:a16="http://schemas.microsoft.com/office/drawing/2014/main" id="{3BF40CAA-6706-6D4A-A32B-74604798D9C4}"/>
              </a:ext>
            </a:extLst>
          </p:cNvPr>
          <p:cNvSpPr/>
          <p:nvPr/>
        </p:nvSpPr>
        <p:spPr>
          <a:xfrm>
            <a:off x="3715936" y="84534"/>
            <a:ext cx="3088312" cy="553998"/>
          </a:xfrm>
          <a:prstGeom prst="rect">
            <a:avLst/>
          </a:prstGeom>
        </p:spPr>
        <p:txBody>
          <a:bodyPr wrap="square">
            <a:spAutoFit/>
          </a:bodyPr>
          <a:lstStyle/>
          <a:p>
            <a:pPr fontAlgn="t"/>
            <a:r>
              <a:rPr lang="en-US" sz="3000" b="1" err="1">
                <a:solidFill>
                  <a:srgbClr val="0000FF"/>
                </a:solidFill>
                <a:latin typeface="Arial" panose="020B0604020202020204" pitchFamily="34" charset="0"/>
                <a:cs typeface="Arial" panose="020B0604020202020204" pitchFamily="34" charset="0"/>
              </a:rPr>
              <a:t>Mục</a:t>
            </a:r>
            <a:r>
              <a:rPr lang="en-US" sz="3000" b="1">
                <a:solidFill>
                  <a:srgbClr val="0000FF"/>
                </a:solidFill>
                <a:latin typeface="Arial" panose="020B0604020202020204" pitchFamily="34" charset="0"/>
                <a:cs typeface="Arial" panose="020B0604020202020204" pitchFamily="34" charset="0"/>
              </a:rPr>
              <a:t> tiêu đề tài</a:t>
            </a:r>
            <a:endParaRPr lang="en-US" sz="3000" b="1" dirty="0">
              <a:solidFill>
                <a:srgbClr val="0000FF"/>
              </a:solidFill>
              <a:latin typeface="Arial" panose="020B0604020202020204" pitchFamily="34" charset="0"/>
              <a:cs typeface="Arial" panose="020B0604020202020204" pitchFamily="34" charset="0"/>
            </a:endParaRPr>
          </a:p>
        </p:txBody>
      </p:sp>
      <p:grpSp>
        <p:nvGrpSpPr>
          <p:cNvPr id="36" name="Group 35">
            <a:extLst>
              <a:ext uri="{FF2B5EF4-FFF2-40B4-BE49-F238E27FC236}">
                <a16:creationId xmlns:a16="http://schemas.microsoft.com/office/drawing/2014/main" id="{DDD420B2-3B6E-6A47-8A05-5CB089156C9C}"/>
              </a:ext>
            </a:extLst>
          </p:cNvPr>
          <p:cNvGrpSpPr/>
          <p:nvPr/>
        </p:nvGrpSpPr>
        <p:grpSpPr>
          <a:xfrm>
            <a:off x="0" y="-23594"/>
            <a:ext cx="9144001" cy="67115"/>
            <a:chOff x="1821110" y="4410724"/>
            <a:chExt cx="7275765" cy="76200"/>
          </a:xfrm>
          <a:solidFill>
            <a:schemeClr val="accent6">
              <a:lumMod val="75000"/>
            </a:schemeClr>
          </a:solidFill>
        </p:grpSpPr>
        <p:sp>
          <p:nvSpPr>
            <p:cNvPr id="41" name="Rectangle 40">
              <a:extLst>
                <a:ext uri="{FF2B5EF4-FFF2-40B4-BE49-F238E27FC236}">
                  <a16:creationId xmlns:a16="http://schemas.microsoft.com/office/drawing/2014/main" id="{4264CF1D-3CF0-D840-A13F-793DF5A3AC14}"/>
                </a:ext>
              </a:extLst>
            </p:cNvPr>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8091098-B553-B94F-8210-24673D10373A}"/>
                </a:ext>
              </a:extLst>
            </p:cNvPr>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916B71D-0CC4-0442-9B98-CF9C3940AE89}"/>
                </a:ext>
              </a:extLst>
            </p:cNvPr>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29496C2-7BE6-714A-9090-DDAF7F273733}"/>
                </a:ext>
              </a:extLst>
            </p:cNvPr>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6DE4C19F-F9EA-2D4A-862C-88C6DFDC0B8E}"/>
                </a:ext>
              </a:extLst>
            </p:cNvPr>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Pentagon 22"/>
          <p:cNvSpPr/>
          <p:nvPr/>
        </p:nvSpPr>
        <p:spPr>
          <a:xfrm>
            <a:off x="15709" y="38808"/>
            <a:ext cx="2612075" cy="568955"/>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Giới thiệu</a:t>
            </a:r>
            <a:r>
              <a:rPr lang="en-US" sz="2500" b="1">
                <a:latin typeface="Arial" panose="020B0604020202020204" pitchFamily="34" charset="0"/>
                <a:cs typeface="Arial" panose="020B0604020202020204" pitchFamily="34" charset="0"/>
              </a:rPr>
              <a:t>t</a:t>
            </a:r>
          </a:p>
        </p:txBody>
      </p:sp>
      <p:sp>
        <p:nvSpPr>
          <p:cNvPr id="4" name="Rectangle 3">
            <a:extLst>
              <a:ext uri="{FF2B5EF4-FFF2-40B4-BE49-F238E27FC236}">
                <a16:creationId xmlns:a16="http://schemas.microsoft.com/office/drawing/2014/main" id="{DC2398B1-4FF9-134A-977E-E36763526C37}"/>
              </a:ext>
            </a:extLst>
          </p:cNvPr>
          <p:cNvSpPr/>
          <p:nvPr/>
        </p:nvSpPr>
        <p:spPr>
          <a:xfrm>
            <a:off x="251520" y="1527088"/>
            <a:ext cx="9097806" cy="2123658"/>
          </a:xfrm>
          <a:prstGeom prst="rect">
            <a:avLst/>
          </a:prstGeom>
        </p:spPr>
        <p:txBody>
          <a:bodyPr wrap="square">
            <a:spAutoFit/>
          </a:bodyPr>
          <a:lstStyle/>
          <a:p>
            <a:pPr marL="342900" indent="-342900">
              <a:lnSpc>
                <a:spcPct val="120000"/>
              </a:lnSpc>
              <a:buFont typeface="Wingdings" panose="05000000000000000000" pitchFamily="2" charset="2"/>
              <a:buChar char="v"/>
            </a:pP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Khóa</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cửa</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mở</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tự</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động</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dạng</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khuôn</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mặt</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trên</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Raspberry Pi 3B+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với</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các</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khả</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năng</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a:t>
            </a:r>
          </a:p>
          <a:p>
            <a:pPr marL="800100" lvl="1" indent="-342900">
              <a:lnSpc>
                <a:spcPct val="120000"/>
              </a:lnSpc>
              <a:buFont typeface="Arial" panose="020B0604020202020204" pitchFamily="34" charset="0"/>
              <a:buChar char="•"/>
            </a:pPr>
            <a:r>
              <a:rPr lang="en-US" sz="2200">
                <a:solidFill>
                  <a:srgbClr val="002060"/>
                </a:solidFill>
                <a:latin typeface="Arial" panose="020B0604020202020204" pitchFamily="34" charset="0"/>
                <a:ea typeface="Calibri" panose="020F0502020204030204" pitchFamily="34" charset="0"/>
                <a:cs typeface="Arial" panose="020B0604020202020204" pitchFamily="34" charset="0"/>
              </a:rPr>
              <a:t>Nhận </a:t>
            </a:r>
            <a:r>
              <a:rPr 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dạng</a:t>
            </a:r>
            <a:r>
              <a:rPr 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khuôn</a:t>
            </a:r>
            <a:r>
              <a:rPr 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mặt</a:t>
            </a:r>
            <a:r>
              <a:rPr 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mở</a:t>
            </a:r>
            <a:r>
              <a:rPr 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khoá</a:t>
            </a:r>
            <a:r>
              <a:rPr 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err="1">
                <a:solidFill>
                  <a:srgbClr val="002060"/>
                </a:solidFill>
                <a:latin typeface="Arial" panose="020B0604020202020204" pitchFamily="34" charset="0"/>
                <a:ea typeface="Calibri" panose="020F0502020204030204" pitchFamily="34" charset="0"/>
                <a:cs typeface="Arial" panose="020B0604020202020204" pitchFamily="34" charset="0"/>
              </a:rPr>
              <a:t>tự</a:t>
            </a:r>
            <a:r>
              <a:rPr lang="en-US" sz="2200">
                <a:solidFill>
                  <a:srgbClr val="002060"/>
                </a:solidFill>
                <a:latin typeface="Arial" panose="020B0604020202020204" pitchFamily="34" charset="0"/>
                <a:ea typeface="Calibri" panose="020F0502020204030204" pitchFamily="34" charset="0"/>
                <a:cs typeface="Arial" panose="020B0604020202020204" pitchFamily="34" charset="0"/>
              </a:rPr>
              <a:t> động</a:t>
            </a:r>
            <a:endParaRPr lang="en-US" sz="2200" dirty="0">
              <a:solidFill>
                <a:srgbClr val="002060"/>
              </a:solidFill>
              <a:latin typeface="Arial" panose="020B0604020202020204" pitchFamily="34" charset="0"/>
              <a:ea typeface="Calibri" panose="020F0502020204030204" pitchFamily="34" charset="0"/>
              <a:cs typeface="Arial" panose="020B0604020202020204" pitchFamily="34" charset="0"/>
            </a:endParaRPr>
          </a:p>
          <a:p>
            <a:pPr marL="800100" lvl="1" indent="-342900">
              <a:lnSpc>
                <a:spcPct val="120000"/>
              </a:lnSpc>
              <a:buFont typeface="Arial" panose="020B0604020202020204" pitchFamily="34" charset="0"/>
              <a:buChar char="•"/>
            </a:pPr>
            <a:r>
              <a:rPr lang="en-US" sz="2200">
                <a:solidFill>
                  <a:srgbClr val="002060"/>
                </a:solidFill>
                <a:latin typeface="Arial" panose="020B0604020202020204" pitchFamily="34" charset="0"/>
                <a:ea typeface="Calibri" panose="020F0502020204030204" pitchFamily="34" charset="0"/>
                <a:cs typeface="Arial" panose="020B0604020202020204" pitchFamily="34" charset="0"/>
              </a:rPr>
              <a:t>Chi </a:t>
            </a:r>
            <a:r>
              <a:rPr lang="en-US" sz="2200" err="1">
                <a:solidFill>
                  <a:srgbClr val="002060"/>
                </a:solidFill>
                <a:latin typeface="Arial" panose="020B0604020202020204" pitchFamily="34" charset="0"/>
                <a:ea typeface="Calibri" panose="020F0502020204030204" pitchFamily="34" charset="0"/>
                <a:cs typeface="Arial" panose="020B0604020202020204" pitchFamily="34" charset="0"/>
              </a:rPr>
              <a:t>phí</a:t>
            </a:r>
            <a:r>
              <a:rPr lang="en-US" sz="2200">
                <a:solidFill>
                  <a:srgbClr val="002060"/>
                </a:solidFill>
                <a:latin typeface="Arial" panose="020B0604020202020204" pitchFamily="34" charset="0"/>
                <a:ea typeface="Calibri" panose="020F0502020204030204" pitchFamily="34" charset="0"/>
                <a:cs typeface="Arial" panose="020B0604020202020204" pitchFamily="34" charset="0"/>
              </a:rPr>
              <a:t> thấp</a:t>
            </a:r>
            <a:endParaRPr lang="en-US" sz="2200" dirty="0">
              <a:solidFill>
                <a:srgbClr val="002060"/>
              </a:solidFill>
              <a:latin typeface="Arial" panose="020B0604020202020204" pitchFamily="34" charset="0"/>
              <a:ea typeface="Calibri" panose="020F0502020204030204" pitchFamily="34" charset="0"/>
              <a:cs typeface="Arial" panose="020B0604020202020204" pitchFamily="34" charset="0"/>
            </a:endParaRPr>
          </a:p>
          <a:p>
            <a:pPr marL="800100" lvl="1" indent="-342900">
              <a:lnSpc>
                <a:spcPct val="120000"/>
              </a:lnSpc>
              <a:buFont typeface="Arial" panose="020B0604020202020204" pitchFamily="34" charset="0"/>
              <a:buChar char="•"/>
            </a:pPr>
            <a:r>
              <a:rPr lang="en-US" sz="2200">
                <a:solidFill>
                  <a:srgbClr val="002060"/>
                </a:solidFill>
                <a:latin typeface="Arial" panose="020B0604020202020204" pitchFamily="34" charset="0"/>
                <a:ea typeface="Calibri" panose="020F0502020204030204" pitchFamily="34" charset="0"/>
                <a:cs typeface="Arial" panose="020B0604020202020204" pitchFamily="34" charset="0"/>
              </a:rPr>
              <a:t>Hỗ </a:t>
            </a:r>
            <a:r>
              <a:rPr 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trợ</a:t>
            </a:r>
            <a:r>
              <a:rPr 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thêm</a:t>
            </a:r>
            <a:r>
              <a:rPr 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thành</a:t>
            </a:r>
            <a:r>
              <a:rPr 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viên</a:t>
            </a:r>
            <a:endParaRPr lang="en-US" sz="2200" dirty="0">
              <a:solidFill>
                <a:srgbClr val="002060"/>
              </a:solidFill>
              <a:latin typeface="Arial" panose="020B0604020202020204" pitchFamily="34" charset="0"/>
              <a:cs typeface="Arial" panose="020B0604020202020204" pitchFamily="34" charset="0"/>
            </a:endParaRPr>
          </a:p>
        </p:txBody>
      </p:sp>
      <p:sp>
        <p:nvSpPr>
          <p:cNvPr id="24" name="Rectangle 23"/>
          <p:cNvSpPr/>
          <p:nvPr/>
        </p:nvSpPr>
        <p:spPr>
          <a:xfrm>
            <a:off x="7596336" y="43521"/>
            <a:ext cx="1553716" cy="830997"/>
          </a:xfrm>
          <a:prstGeom prst="rect">
            <a:avLst/>
          </a:prstGeom>
        </p:spPr>
        <p:txBody>
          <a:bodyPr wrap="square">
            <a:spAutoFit/>
          </a:bodyPr>
          <a:lstStyle/>
          <a:p>
            <a:pPr algn="r">
              <a:buClr>
                <a:schemeClr val="dk1"/>
              </a:buClr>
              <a:buSzPts val="2600"/>
            </a:pPr>
            <a:r>
              <a:rPr lang="en-US" sz="1200" b="1" dirty="0" err="1">
                <a:solidFill>
                  <a:srgbClr val="0000FF"/>
                </a:solidFill>
                <a:latin typeface="Arial" panose="020B0604020202020204" pitchFamily="34" charset="0"/>
                <a:ea typeface="Calibri"/>
                <a:cs typeface="Arial" panose="020B0604020202020204" pitchFamily="34" charset="0"/>
                <a:sym typeface="Calibri"/>
              </a:rPr>
              <a:t>Giới</a:t>
            </a:r>
            <a:r>
              <a:rPr lang="en-US" sz="1200" b="1" dirty="0">
                <a:solidFill>
                  <a:srgbClr val="0000FF"/>
                </a:solidFill>
                <a:latin typeface="Arial" panose="020B0604020202020204" pitchFamily="34" charset="0"/>
                <a:ea typeface="Calibri"/>
                <a:cs typeface="Arial" panose="020B0604020202020204" pitchFamily="34" charset="0"/>
                <a:sym typeface="Calibri"/>
              </a:rPr>
              <a:t> </a:t>
            </a:r>
            <a:r>
              <a:rPr lang="en-US" sz="1200" b="1" dirty="0" err="1">
                <a:solidFill>
                  <a:srgbClr val="0000FF"/>
                </a:solidFill>
                <a:latin typeface="Arial" panose="020B0604020202020204" pitchFamily="34" charset="0"/>
                <a:ea typeface="Calibri"/>
                <a:cs typeface="Arial" panose="020B0604020202020204" pitchFamily="34" charset="0"/>
                <a:sym typeface="Calibri"/>
              </a:rPr>
              <a:t>thiệu</a:t>
            </a:r>
            <a:endParaRPr lang="en-US" sz="1200" b="1" dirty="0">
              <a:solidFill>
                <a:srgbClr val="0000FF"/>
              </a:solidFill>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err="1">
                <a:solidFill>
                  <a:schemeClr val="dk1"/>
                </a:solidFill>
                <a:latin typeface="Arial" panose="020B0604020202020204" pitchFamily="34" charset="0"/>
                <a:ea typeface="Calibri"/>
                <a:cs typeface="Arial" panose="020B0604020202020204" pitchFamily="34" charset="0"/>
                <a:sym typeface="Calibri"/>
              </a:rPr>
              <a:t>Phương</a:t>
            </a:r>
            <a:r>
              <a:rPr lang="en-US" sz="1200">
                <a:solidFill>
                  <a:schemeClr val="dk1"/>
                </a:solidFill>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25" name="TextBox 24"/>
          <p:cNvSpPr txBox="1"/>
          <p:nvPr/>
        </p:nvSpPr>
        <p:spPr>
          <a:xfrm>
            <a:off x="8764668" y="4674079"/>
            <a:ext cx="30908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8</a:t>
            </a:r>
          </a:p>
        </p:txBody>
      </p:sp>
    </p:spTree>
    <p:extLst>
      <p:ext uri="{BB962C8B-B14F-4D97-AF65-F5344CB8AC3E}">
        <p14:creationId xmlns:p14="http://schemas.microsoft.com/office/powerpoint/2010/main" val="1781281016"/>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PTDPI" val=" 19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Special">
      <a:majorFont>
        <a:latin typeface="Bebas Neue"/>
        <a:ea typeface=""/>
        <a:cs typeface=""/>
      </a:majorFont>
      <a:minorFont>
        <a:latin typeface="Rockw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4502</TotalTime>
  <Words>2059</Words>
  <Application>Microsoft Macintosh PowerPoint</Application>
  <PresentationFormat>On-screen Show (16:9)</PresentationFormat>
  <Paragraphs>404</Paragraphs>
  <Slides>31</Slides>
  <Notes>31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Bebas Neue</vt:lpstr>
      <vt:lpstr>Calibri</vt:lpstr>
      <vt:lpstr>Cambria Math</vt:lpstr>
      <vt:lpstr>Roboto Medium</vt:lpstr>
      <vt:lpstr>Rockwell</vt:lpstr>
      <vt:lpstr>Times New Roman</vt:lpstr>
      <vt:lpstr>Wingdings</vt:lpstr>
      <vt:lpstr>Wingdings 3</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PNMTHAO</dc:creator>
  <cp:lastModifiedBy>Tinh Dao</cp:lastModifiedBy>
  <cp:revision>1849</cp:revision>
  <dcterms:created xsi:type="dcterms:W3CDTF">2019-09-19T02:16:24Z</dcterms:created>
  <dcterms:modified xsi:type="dcterms:W3CDTF">2021-01-14T04:13:58Z</dcterms:modified>
</cp:coreProperties>
</file>